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7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0" r:id="rId5"/>
    <p:sldId id="263" r:id="rId6"/>
    <p:sldId id="267" r:id="rId7"/>
    <p:sldId id="280" r:id="rId8"/>
    <p:sldId id="268" r:id="rId9"/>
    <p:sldId id="277" r:id="rId10"/>
    <p:sldId id="275" r:id="rId11"/>
    <p:sldId id="272" r:id="rId12"/>
    <p:sldId id="273" r:id="rId13"/>
    <p:sldId id="282" r:id="rId14"/>
    <p:sldId id="281" r:id="rId15"/>
    <p:sldId id="278" r:id="rId16"/>
    <p:sldId id="26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ady Eszter" initials="V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ED7D30"/>
    <a:srgbClr val="5A9CD5"/>
    <a:srgbClr val="4E5C65"/>
    <a:srgbClr val="C3C8CC"/>
    <a:srgbClr val="4F5D66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4\NFM_Infokommunikacios_Allamtitkarsag\Infokommunik&#225;ci&#243;s%20Szervez&#233;si%20F&#337;oszt&#225;ly\AI\MI_Koalicio\1_Plenaris_ules\k&#233;rd&#337;&#237;v\ke&#769;rdo&#779;i&#769;v%20export%20_%20o&#776;sszes%20ke&#769;rde&#769;sre_elemezheto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4\NFM_Infokommunikacios_Allamtitkarsag\Infokommunik&#225;ci&#243;s%20Szervez&#233;si%20F&#337;oszt&#225;ly\AI\MI_Koalicio\1_Plenaris_ules\k&#233;rd&#337;&#237;v\ke&#769;rdo&#779;i&#769;v%20export%20_%20o&#776;sszes%20ke&#769;rde&#769;sre_elemezheto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4\NFM_Infokommunikacios_Allamtitkarsag\Infokommunik&#225;ci&#243;s%20Szervez&#233;si%20F&#337;oszt&#225;ly\AI\MI_Koalicio\1_Plenaris_ules\k&#233;rd&#337;&#237;v\ke&#769;rdo&#779;i&#769;v%20export%20_%20o&#776;sszes%20ke&#769;rde&#769;sre_elemezheto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4\NFM_Infokommunikacios_Allamtitkarsag\Infokommunik&#225;ci&#243;s%20Szervez&#233;si%20F&#337;oszt&#225;ly\AI\MI_Koalicio\1_Plenaris_ules\k&#233;rd&#337;&#237;v\ke&#769;rdo&#779;i&#769;v%20export%20_%20o&#776;sszes%20ke&#769;rde&#769;sre_elemezheto_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4\NFM_Infokommunikacios_Allamtitkarsag\Infokommunik&#225;ci&#243;s%20Szervez&#233;si%20F&#337;oszt&#225;ly\AI\MI_Koalicio\1_Plenaris_ules\k&#233;rd&#337;&#237;v\ke&#769;rdo&#779;i&#769;v%20export%20_%20o&#776;sszes%20ke&#769;rde&#769;sre_elemezheto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98806197612398"/>
          <c:y val="0.18865167641009101"/>
          <c:w val="0.41810452120904201"/>
          <c:h val="0.63808100165472603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3.0518478536957099E-2"/>
                  <c:y val="-6.880513231756210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2-40D7-B6F2-3FD2374376C2}"/>
                </c:ext>
              </c:extLst>
            </c:dLbl>
            <c:dLbl>
              <c:idx val="2"/>
              <c:layout>
                <c:manualLayout>
                  <c:x val="-7.5152400304807996E-4"/>
                  <c:y val="-3.076883008646729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1299847599702"/>
                      <c:h val="0.24959576700092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12-40D7-B6F2-3FD2374376C2}"/>
                </c:ext>
              </c:extLst>
            </c:dLbl>
            <c:dLbl>
              <c:idx val="4"/>
              <c:layout>
                <c:manualLayout>
                  <c:x val="-1.0662306324612601E-2"/>
                  <c:y val="-3.0768587813168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Természetes nyelvfeldolgozás</a:t>
                    </a:r>
                    <a:r>
                      <a:rPr lang="en-US" baseline="0" dirty="0"/>
                      <a:t>
</a:t>
                    </a:r>
                    <a:fld id="{00A69CE0-1468-7C42-9573-E59DF62F5917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6090297180599"/>
                      <c:h val="0.249595767000923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58-42F8-B523-DB808EB82D67}"/>
                </c:ext>
              </c:extLst>
            </c:dLbl>
            <c:dLbl>
              <c:idx val="5"/>
              <c:layout>
                <c:manualLayout>
                  <c:x val="-2.0742951485903001E-2"/>
                  <c:y val="1.2113664935232299E-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8783972567902"/>
                      <c:h val="0.19728896178623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58-42F8-B523-DB808EB82D67}"/>
                </c:ext>
              </c:extLst>
            </c:dLbl>
            <c:dLbl>
              <c:idx val="6"/>
              <c:layout>
                <c:manualLayout>
                  <c:x val="-6.3922810651361406E-2"/>
                  <c:y val="1.2106153810590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58-42F8-B523-DB808EB82D67}"/>
                </c:ext>
              </c:extLst>
            </c:dLbl>
            <c:dLbl>
              <c:idx val="7"/>
              <c:layout>
                <c:manualLayout>
                  <c:x val="5.0146103698020798E-2"/>
                  <c:y val="-2.153809626487259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2816230632498"/>
                      <c:h val="0.206519574471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58-42F8-B523-DB808EB82D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Munka3!$O$3:$O$10</c:f>
              <c:strCache>
                <c:ptCount val="8"/>
                <c:pt idx="0">
                  <c:v>Emberi érzékszervek leképezése</c:v>
                </c:pt>
                <c:pt idx="1">
                  <c:v>Adatkezelés</c:v>
                </c:pt>
                <c:pt idx="2">
                  <c:v>Irányítás- és vezérléstechnológia</c:v>
                </c:pt>
                <c:pt idx="3">
                  <c:v>Trendelemzés, előrejelzés</c:v>
                </c:pt>
                <c:pt idx="4">
                  <c:v>Természetes nyelvfeldolgozés</c:v>
                </c:pt>
                <c:pt idx="5">
                  <c:v>MI társadalmi bevezetés, hatások</c:v>
                </c:pt>
                <c:pt idx="6">
                  <c:v>Szociális szimuláció</c:v>
                </c:pt>
                <c:pt idx="7">
                  <c:v>MI szervezeti bevezetés, hatások</c:v>
                </c:pt>
              </c:strCache>
            </c:strRef>
          </c:cat>
          <c:val>
            <c:numRef>
              <c:f>Munka3!$S$3:$S$10</c:f>
              <c:numCache>
                <c:formatCode>0</c:formatCode>
                <c:ptCount val="8"/>
                <c:pt idx="0">
                  <c:v>149</c:v>
                </c:pt>
                <c:pt idx="1">
                  <c:v>164</c:v>
                </c:pt>
                <c:pt idx="2">
                  <c:v>130</c:v>
                </c:pt>
                <c:pt idx="3">
                  <c:v>126</c:v>
                </c:pt>
                <c:pt idx="4">
                  <c:v>102</c:v>
                </c:pt>
                <c:pt idx="5">
                  <c:v>82</c:v>
                </c:pt>
                <c:pt idx="6">
                  <c:v>73</c:v>
                </c:pt>
                <c:pt idx="7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2-4723-9682-7A8AE22B3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69945864999501"/>
          <c:y val="0.20105676563479999"/>
          <c:w val="0.41658582210372502"/>
          <c:h val="0.640993041609964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80152605962838E-2"/>
                  <c:y val="7.389698207925450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91-48D7-86D0-F74EE4955CD0}"/>
                </c:ext>
              </c:extLst>
            </c:dLbl>
            <c:dLbl>
              <c:idx val="2"/>
              <c:layout>
                <c:manualLayout>
                  <c:x val="1.14292966830279E-2"/>
                  <c:y val="-1.21222083576241E-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26824218106"/>
                      <c:h val="0.249771799427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91-48D7-86D0-F74EE4955C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Természetes nyelvfeldolgozás</a:t>
                    </a:r>
                    <a:r>
                      <a:rPr lang="en-US" baseline="0" dirty="0"/>
                      <a:t>
</a:t>
                    </a:r>
                    <a:fld id="{A81E4A2F-B9C5-B847-B233-E2F88247A744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91-48D7-86D0-F74EE4955CD0}"/>
                </c:ext>
              </c:extLst>
            </c:dLbl>
            <c:dLbl>
              <c:idx val="5"/>
              <c:layout>
                <c:manualLayout>
                  <c:x val="-2.8015260596283901E-2"/>
                  <c:y val="2.463232735975149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1-48D7-86D0-F74EE4955CD0}"/>
                </c:ext>
              </c:extLst>
            </c:dLbl>
            <c:dLbl>
              <c:idx val="7"/>
              <c:layout>
                <c:manualLayout>
                  <c:x val="0.13107131900668401"/>
                  <c:y val="-1.38555629177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/>
                  </a:pPr>
                  <a:endParaRPr lang="hu-H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7284393183601"/>
                      <c:h val="0.22206043114815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38-413B-941D-630C84101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hu-H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Munka3!$O$12:$O$19</c:f>
              <c:strCache>
                <c:ptCount val="8"/>
                <c:pt idx="0">
                  <c:v>Emberi érzékszervek leképezése</c:v>
                </c:pt>
                <c:pt idx="1">
                  <c:v>Adatkezelés</c:v>
                </c:pt>
                <c:pt idx="2">
                  <c:v>Irányítás- és vezérléstechnológia</c:v>
                </c:pt>
                <c:pt idx="3">
                  <c:v>Trendelemzés, előrejelzés</c:v>
                </c:pt>
                <c:pt idx="4">
                  <c:v>Természetes nyelvfeldolgozés</c:v>
                </c:pt>
                <c:pt idx="5">
                  <c:v>MI társadalmi bevezetés, hatások</c:v>
                </c:pt>
                <c:pt idx="6">
                  <c:v>Szociális szimuláció</c:v>
                </c:pt>
                <c:pt idx="7">
                  <c:v>MI szervezeti bevezetés, hatások</c:v>
                </c:pt>
              </c:strCache>
            </c:strRef>
          </c:cat>
          <c:val>
            <c:numRef>
              <c:f>Munka3!$S$12:$S$19</c:f>
              <c:numCache>
                <c:formatCode>0</c:formatCode>
                <c:ptCount val="8"/>
                <c:pt idx="0">
                  <c:v>100</c:v>
                </c:pt>
                <c:pt idx="1">
                  <c:v>103</c:v>
                </c:pt>
                <c:pt idx="2">
                  <c:v>79</c:v>
                </c:pt>
                <c:pt idx="3">
                  <c:v>76</c:v>
                </c:pt>
                <c:pt idx="4">
                  <c:v>61</c:v>
                </c:pt>
                <c:pt idx="5">
                  <c:v>43</c:v>
                </c:pt>
                <c:pt idx="6">
                  <c:v>35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5-4C4F-83B6-4B57DF2E4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466739250638"/>
          <c:y val="3.4224598930481298E-2"/>
          <c:w val="0.67546807329746805"/>
          <c:h val="0.922884163543728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'Engagement területek'!$C$2</c:f>
              <c:strCache>
                <c:ptCount val="1"/>
                <c:pt idx="0">
                  <c:v>Jelenleg kutatom</c:v>
                </c:pt>
              </c:strCache>
            </c:strRef>
          </c:tx>
          <c:invertIfNegative val="0"/>
          <c:cat>
            <c:multiLvlStrRef>
              <c:f>'Engagement területek'!$A$3:$B$10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területek'!$C$3:$C$10</c:f>
              <c:numCache>
                <c:formatCode>0</c:formatCode>
                <c:ptCount val="8"/>
                <c:pt idx="0">
                  <c:v>34</c:v>
                </c:pt>
                <c:pt idx="1">
                  <c:v>27</c:v>
                </c:pt>
                <c:pt idx="2">
                  <c:v>25</c:v>
                </c:pt>
                <c:pt idx="3">
                  <c:v>22</c:v>
                </c:pt>
                <c:pt idx="4">
                  <c:v>20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6-4E0C-831C-32A3D0F78795}"/>
            </c:ext>
          </c:extLst>
        </c:ser>
        <c:ser>
          <c:idx val="1"/>
          <c:order val="1"/>
          <c:tx>
            <c:strRef>
              <c:f>'Engagement területek'!$D$2</c:f>
              <c:strCache>
                <c:ptCount val="1"/>
                <c:pt idx="0">
                  <c:v>Jelenleg fejlesztem</c:v>
                </c:pt>
              </c:strCache>
            </c:strRef>
          </c:tx>
          <c:invertIfNegative val="0"/>
          <c:cat>
            <c:multiLvlStrRef>
              <c:f>'Engagement területek'!$A$3:$B$10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területek'!$D$3:$D$10</c:f>
              <c:numCache>
                <c:formatCode>0</c:formatCode>
                <c:ptCount val="8"/>
                <c:pt idx="0">
                  <c:v>34</c:v>
                </c:pt>
                <c:pt idx="1">
                  <c:v>33</c:v>
                </c:pt>
                <c:pt idx="2">
                  <c:v>31</c:v>
                </c:pt>
                <c:pt idx="3">
                  <c:v>27</c:v>
                </c:pt>
                <c:pt idx="4">
                  <c:v>20</c:v>
                </c:pt>
                <c:pt idx="5">
                  <c:v>10</c:v>
                </c:pt>
                <c:pt idx="6">
                  <c:v>10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6-4E0C-831C-32A3D0F78795}"/>
            </c:ext>
          </c:extLst>
        </c:ser>
        <c:ser>
          <c:idx val="2"/>
          <c:order val="2"/>
          <c:tx>
            <c:strRef>
              <c:f>'Engagement területek'!$E$2</c:f>
              <c:strCache>
                <c:ptCount val="1"/>
                <c:pt idx="0">
                  <c:v>Jelenleg alkalmazom</c:v>
                </c:pt>
              </c:strCache>
            </c:strRef>
          </c:tx>
          <c:invertIfNegative val="0"/>
          <c:cat>
            <c:multiLvlStrRef>
              <c:f>'Engagement területek'!$A$3:$B$10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területek'!$E$3:$E$10</c:f>
              <c:numCache>
                <c:formatCode>0</c:formatCode>
                <c:ptCount val="8"/>
                <c:pt idx="0">
                  <c:v>32</c:v>
                </c:pt>
                <c:pt idx="1">
                  <c:v>43</c:v>
                </c:pt>
                <c:pt idx="2">
                  <c:v>23</c:v>
                </c:pt>
                <c:pt idx="3">
                  <c:v>27</c:v>
                </c:pt>
                <c:pt idx="4">
                  <c:v>21</c:v>
                </c:pt>
                <c:pt idx="5">
                  <c:v>16</c:v>
                </c:pt>
                <c:pt idx="6">
                  <c:v>10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6-4E0C-831C-32A3D0F78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861024"/>
        <c:axId val="-2074897920"/>
      </c:barChart>
      <c:catAx>
        <c:axId val="-207486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-2074897920"/>
        <c:crosses val="autoZero"/>
        <c:auto val="1"/>
        <c:lblAlgn val="ctr"/>
        <c:lblOffset val="100"/>
        <c:noMultiLvlLbl val="0"/>
      </c:catAx>
      <c:valAx>
        <c:axId val="-2074897920"/>
        <c:scaling>
          <c:orientation val="minMax"/>
          <c:max val="18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07486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66535433070899E-2"/>
          <c:y val="3.3201469366078401E-2"/>
          <c:w val="0.78940228388128697"/>
          <c:h val="0.852902752733163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'Engagement területek'!$M$2</c:f>
              <c:strCache>
                <c:ptCount val="1"/>
                <c:pt idx="0">
                  <c:v>Jövőben tervezem kutatni</c:v>
                </c:pt>
              </c:strCache>
            </c:strRef>
          </c:tx>
          <c:invertIfNegative val="0"/>
          <c:cat>
            <c:multiLvlStrRef>
              <c:f>'Engagement területek'!$K$3:$L$10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területek'!$M$3:$M$10</c:f>
              <c:numCache>
                <c:formatCode>0</c:formatCode>
                <c:ptCount val="8"/>
                <c:pt idx="0">
                  <c:v>46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29</c:v>
                </c:pt>
                <c:pt idx="5">
                  <c:v>32</c:v>
                </c:pt>
                <c:pt idx="6">
                  <c:v>29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1-4912-87B6-21E8783D34AB}"/>
            </c:ext>
          </c:extLst>
        </c:ser>
        <c:ser>
          <c:idx val="1"/>
          <c:order val="1"/>
          <c:tx>
            <c:strRef>
              <c:f>'Engagement területek'!$N$2</c:f>
              <c:strCache>
                <c:ptCount val="1"/>
                <c:pt idx="0">
                  <c:v>Jövőben tervezem fejleszteni</c:v>
                </c:pt>
              </c:strCache>
            </c:strRef>
          </c:tx>
          <c:invertIfNegative val="0"/>
          <c:cat>
            <c:multiLvlStrRef>
              <c:f>'Engagement területek'!$K$3:$L$10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területek'!$N$3:$N$10</c:f>
              <c:numCache>
                <c:formatCode>0</c:formatCode>
                <c:ptCount val="8"/>
                <c:pt idx="0">
                  <c:v>48</c:v>
                </c:pt>
                <c:pt idx="1">
                  <c:v>49</c:v>
                </c:pt>
                <c:pt idx="2">
                  <c:v>47</c:v>
                </c:pt>
                <c:pt idx="3">
                  <c:v>39</c:v>
                </c:pt>
                <c:pt idx="4">
                  <c:v>30</c:v>
                </c:pt>
                <c:pt idx="5">
                  <c:v>17</c:v>
                </c:pt>
                <c:pt idx="6">
                  <c:v>20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1-4912-87B6-21E8783D34AB}"/>
            </c:ext>
          </c:extLst>
        </c:ser>
        <c:ser>
          <c:idx val="2"/>
          <c:order val="2"/>
          <c:tx>
            <c:strRef>
              <c:f>'Engagement területek'!$O$2</c:f>
              <c:strCache>
                <c:ptCount val="1"/>
                <c:pt idx="0">
                  <c:v>Jövőben tervezem alkalmazni</c:v>
                </c:pt>
              </c:strCache>
            </c:strRef>
          </c:tx>
          <c:invertIfNegative val="0"/>
          <c:cat>
            <c:multiLvlStrRef>
              <c:f>'Engagement területek'!$K$3:$L$10</c:f>
              <c:multiLvlStrCache>
                <c:ptCount val="8"/>
                <c:lvl>
                  <c:pt idx="0">
                    <c:v>Emberi érzékszervek leképezése</c:v>
                  </c:pt>
                  <c:pt idx="1">
                    <c:v>Adatkezelés</c:v>
                  </c:pt>
                  <c:pt idx="2">
                    <c:v>Irányítás- és vezérléstechnológia</c:v>
                  </c:pt>
                  <c:pt idx="3">
                    <c:v>Trendelemzés, előrejelzés</c:v>
                  </c:pt>
                  <c:pt idx="4">
                    <c:v>Természetes nyelvfeldolgozés</c:v>
                  </c:pt>
                  <c:pt idx="5">
                    <c:v>MI társadalmi bevezetés, hatások</c:v>
                  </c:pt>
                  <c:pt idx="6">
                    <c:v>Szociális szimuláció</c:v>
                  </c:pt>
                  <c:pt idx="7">
                    <c:v>MI szervezeti bevezetés, hatások</c:v>
                  </c:pt>
                </c:lvl>
                <c:lvl>
                  <c:pt idx="0">
                    <c:v>1</c:v>
                  </c:pt>
                  <c:pt idx="1">
                    <c:v>6</c:v>
                  </c:pt>
                  <c:pt idx="2">
                    <c:v>5</c:v>
                  </c:pt>
                  <c:pt idx="3">
                    <c:v>3</c:v>
                  </c:pt>
                  <c:pt idx="4">
                    <c:v>2</c:v>
                  </c:pt>
                  <c:pt idx="5">
                    <c:v>8</c:v>
                  </c:pt>
                  <c:pt idx="6">
                    <c:v>4</c:v>
                  </c:pt>
                  <c:pt idx="7">
                    <c:v>7</c:v>
                  </c:pt>
                </c:lvl>
              </c:multiLvlStrCache>
            </c:multiLvlStrRef>
          </c:cat>
          <c:val>
            <c:numRef>
              <c:f>'Engagement területek'!$O$3:$O$10</c:f>
              <c:numCache>
                <c:formatCode>0</c:formatCode>
                <c:ptCount val="8"/>
                <c:pt idx="0">
                  <c:v>55</c:v>
                </c:pt>
                <c:pt idx="1">
                  <c:v>71</c:v>
                </c:pt>
                <c:pt idx="2">
                  <c:v>40</c:v>
                </c:pt>
                <c:pt idx="3">
                  <c:v>54</c:v>
                </c:pt>
                <c:pt idx="4">
                  <c:v>43</c:v>
                </c:pt>
                <c:pt idx="5">
                  <c:v>33</c:v>
                </c:pt>
                <c:pt idx="6">
                  <c:v>24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1-4912-87B6-21E8783D3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1027104"/>
        <c:axId val="-2061024208"/>
      </c:barChart>
      <c:catAx>
        <c:axId val="-206102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61024208"/>
        <c:crosses val="autoZero"/>
        <c:auto val="1"/>
        <c:lblAlgn val="ctr"/>
        <c:lblOffset val="100"/>
        <c:noMultiLvlLbl val="0"/>
      </c:catAx>
      <c:valAx>
        <c:axId val="-206102420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06102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06346726777601"/>
          <c:y val="3.41467046671989E-2"/>
          <c:w val="0.66158788904020105"/>
          <c:h val="0.89873754400188599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cat>
            <c:strRef>
              <c:f>Munka1!$A$2:$A$20</c:f>
              <c:strCache>
                <c:ptCount val="19"/>
                <c:pt idx="0">
                  <c:v>MI alkalmazási területek</c:v>
                </c:pt>
                <c:pt idx="1">
                  <c:v>Tudásközpont fejlesztés</c:v>
                </c:pt>
                <c:pt idx="2">
                  <c:v>Technológiafejlesztés</c:v>
                </c:pt>
                <c:pt idx="3">
                  <c:v>Adatmenedzsment</c:v>
                </c:pt>
                <c:pt idx="4">
                  <c:v>Felsőoktatás, Szakképzés</c:v>
                </c:pt>
                <c:pt idx="5">
                  <c:v>Jó gyakorlatok gyűjtése, megosztása</c:v>
                </c:pt>
                <c:pt idx="6">
                  <c:v>Szereplők közötti kapcsolatépítés</c:v>
                </c:pt>
                <c:pt idx="7">
                  <c:v>Biztonsági kérdések</c:v>
                </c:pt>
                <c:pt idx="8">
                  <c:v>Piac felkészítése, edukálása</c:v>
                </c:pt>
                <c:pt idx="9">
                  <c:v>Adatvagyon beazonosítás és felhasználás</c:v>
                </c:pt>
                <c:pt idx="10">
                  <c:v>Nemzetközi kapcsolatok fejlesztése</c:v>
                </c:pt>
                <c:pt idx="11">
                  <c:v>Szabályozási igények</c:v>
                </c:pt>
                <c:pt idx="12">
                  <c:v>Infrastrukturális és hardverfejlesztés</c:v>
                </c:pt>
                <c:pt idx="13">
                  <c:v>Piacfejlesztési forrásigények</c:v>
                </c:pt>
                <c:pt idx="14">
                  <c:v>Társadalmi ismeretterjesztés, érzékenyítés</c:v>
                </c:pt>
                <c:pt idx="15">
                  <c:v>Etikai vonatkozások</c:v>
                </c:pt>
                <c:pt idx="16">
                  <c:v>Munkaerőpiac folyamatok és társadalmi hatások</c:v>
                </c:pt>
                <c:pt idx="17">
                  <c:v>Szervezeti munkaerő menedzsment</c:v>
                </c:pt>
                <c:pt idx="18">
                  <c:v>Közoktatás</c:v>
                </c:pt>
              </c:strCache>
            </c:strRef>
          </c:cat>
          <c:val>
            <c:numRef>
              <c:f>Munka1!$B$2:$B$20</c:f>
              <c:numCache>
                <c:formatCode>General</c:formatCode>
                <c:ptCount val="19"/>
                <c:pt idx="0">
                  <c:v>65</c:v>
                </c:pt>
                <c:pt idx="1">
                  <c:v>62</c:v>
                </c:pt>
                <c:pt idx="2">
                  <c:v>59</c:v>
                </c:pt>
                <c:pt idx="3">
                  <c:v>52</c:v>
                </c:pt>
                <c:pt idx="4">
                  <c:v>50</c:v>
                </c:pt>
                <c:pt idx="5">
                  <c:v>48</c:v>
                </c:pt>
                <c:pt idx="6">
                  <c:v>46</c:v>
                </c:pt>
                <c:pt idx="7">
                  <c:v>45</c:v>
                </c:pt>
                <c:pt idx="8">
                  <c:v>43</c:v>
                </c:pt>
                <c:pt idx="9">
                  <c:v>43</c:v>
                </c:pt>
                <c:pt idx="10">
                  <c:v>41</c:v>
                </c:pt>
                <c:pt idx="11">
                  <c:v>33</c:v>
                </c:pt>
                <c:pt idx="12">
                  <c:v>32</c:v>
                </c:pt>
                <c:pt idx="13">
                  <c:v>30</c:v>
                </c:pt>
                <c:pt idx="14">
                  <c:v>26</c:v>
                </c:pt>
                <c:pt idx="15">
                  <c:v>23</c:v>
                </c:pt>
                <c:pt idx="16">
                  <c:v>21</c:v>
                </c:pt>
                <c:pt idx="17">
                  <c:v>16</c:v>
                </c:pt>
                <c:pt idx="1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E-4877-9A61-A1B1324A3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062995808"/>
        <c:axId val="-2062937248"/>
      </c:barChart>
      <c:catAx>
        <c:axId val="-2062995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-2062937248"/>
        <c:crosses val="autoZero"/>
        <c:auto val="1"/>
        <c:lblAlgn val="ctr"/>
        <c:lblOffset val="100"/>
        <c:noMultiLvlLbl val="0"/>
      </c:catAx>
      <c:valAx>
        <c:axId val="-2062937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62995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9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5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09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01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48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4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2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90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263-8190-460C-A257-8BAE0D04CA55}" type="datetimeFigureOut">
              <a:rPr lang="hu-HU" smtClean="0"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BBBCF-4D53-475F-9EE5-FA7831C7C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53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838007"/>
            <a:ext cx="9144000" cy="1437336"/>
          </a:xfrm>
        </p:spPr>
        <p:txBody>
          <a:bodyPr>
            <a:normAutofit/>
          </a:bodyPr>
          <a:lstStyle/>
          <a:p>
            <a:r>
              <a:rPr lang="hu-HU" sz="4000" b="1" dirty="0"/>
              <a:t>I. Plenáris Ülés</a:t>
            </a:r>
            <a:br>
              <a:rPr lang="hu-HU" sz="3000" dirty="0"/>
            </a:br>
            <a:br>
              <a:rPr lang="hu-HU" sz="2200" dirty="0"/>
            </a:br>
            <a:r>
              <a:rPr lang="hu-HU" sz="2200" dirty="0"/>
              <a:t>2018. november 29. </a:t>
            </a:r>
          </a:p>
        </p:txBody>
      </p:sp>
    </p:spTree>
    <p:extLst>
      <p:ext uri="{BB962C8B-B14F-4D97-AF65-F5344CB8AC3E}">
        <p14:creationId xmlns:p14="http://schemas.microsoft.com/office/powerpoint/2010/main" val="326261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24" y="365126"/>
            <a:ext cx="11657026" cy="596775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4.3. Kérdőív eredmények </a:t>
            </a:r>
            <a:br>
              <a:rPr lang="hu-HU" sz="4000" dirty="0"/>
            </a:br>
            <a:r>
              <a:rPr lang="hu-HU" sz="3200" dirty="0"/>
              <a:t>Tevékenységi és érdeklődési körök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56327"/>
              </p:ext>
            </p:extLst>
          </p:nvPr>
        </p:nvGraphicFramePr>
        <p:xfrm>
          <a:off x="304159" y="1286932"/>
          <a:ext cx="11441050" cy="230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00103"/>
              </p:ext>
            </p:extLst>
          </p:nvPr>
        </p:nvGraphicFramePr>
        <p:xfrm>
          <a:off x="304159" y="3500718"/>
          <a:ext cx="11441050" cy="241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382825" y="2324364"/>
            <a:ext cx="144999" cy="163137"/>
          </a:xfrm>
          <a:prstGeom prst="rect">
            <a:avLst/>
          </a:prstGeom>
          <a:solidFill>
            <a:srgbClr val="5A9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82825" y="3223984"/>
            <a:ext cx="144999" cy="159029"/>
          </a:xfrm>
          <a:prstGeom prst="rect">
            <a:avLst/>
          </a:prstGeom>
          <a:solidFill>
            <a:srgbClr val="ED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82825" y="4123604"/>
            <a:ext cx="144999" cy="15902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0617" y="2232295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Kutatás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0617" y="3131386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Fejlesztés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0617" y="4030477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Alkalmazás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5402" y="1491660"/>
            <a:ext cx="11406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JELENLEGI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25402" y="3733680"/>
            <a:ext cx="12209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TERVEZETT</a:t>
            </a:r>
          </a:p>
        </p:txBody>
      </p:sp>
    </p:spTree>
    <p:extLst>
      <p:ext uri="{BB962C8B-B14F-4D97-AF65-F5344CB8AC3E}">
        <p14:creationId xmlns:p14="http://schemas.microsoft.com/office/powerpoint/2010/main" val="86022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76789"/>
            <a:ext cx="11010900" cy="715530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4.4. Kérdőív eredmények</a:t>
            </a:r>
            <a:br>
              <a:rPr lang="hu-HU" sz="4000" dirty="0"/>
            </a:br>
            <a:r>
              <a:rPr lang="hu-HU" sz="3200" dirty="0"/>
              <a:t>Fontos területek témakörönként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21795"/>
              </p:ext>
            </p:extLst>
          </p:nvPr>
        </p:nvGraphicFramePr>
        <p:xfrm>
          <a:off x="76200" y="1057275"/>
          <a:ext cx="11860728" cy="48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09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6D5E91-A90A-466F-ACD2-87E5EA3E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2" y="199019"/>
            <a:ext cx="11336346" cy="787731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4.5. Munkacsoportra tett szakmai javaslat bemutatása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0D53B91-2625-4B7F-91FE-A6A52211BEDA}"/>
              </a:ext>
            </a:extLst>
          </p:cNvPr>
          <p:cNvSpPr txBox="1"/>
          <p:nvPr/>
        </p:nvSpPr>
        <p:spPr>
          <a:xfrm>
            <a:off x="5624623" y="5990859"/>
            <a:ext cx="6289602" cy="646331"/>
          </a:xfrm>
          <a:prstGeom prst="rect">
            <a:avLst/>
          </a:prstGeom>
          <a:solidFill>
            <a:srgbClr val="FFFFFF">
              <a:alpha val="47843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Jelentkezés a munkacsoportokba: december 3. – december 21. között</a:t>
            </a: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492982" y="1236474"/>
            <a:ext cx="11184003" cy="3879849"/>
            <a:chOff x="492982" y="1076979"/>
            <a:chExt cx="11184003" cy="3879849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492982" y="1076979"/>
              <a:ext cx="11184003" cy="1189143"/>
              <a:chOff x="492982" y="1071368"/>
              <a:chExt cx="11184003" cy="1422570"/>
            </a:xfrm>
          </p:grpSpPr>
          <p:sp>
            <p:nvSpPr>
              <p:cNvPr id="5" name="Téglalap: lekerekített 4">
                <a:extLst>
                  <a:ext uri="{FF2B5EF4-FFF2-40B4-BE49-F238E27FC236}">
                    <a16:creationId xmlns:a16="http://schemas.microsoft.com/office/drawing/2014/main" id="{E32697CB-16B5-40CB-8317-E2F3759034D2}"/>
                  </a:ext>
                </a:extLst>
              </p:cNvPr>
              <p:cNvSpPr/>
              <p:nvPr/>
            </p:nvSpPr>
            <p:spPr>
              <a:xfrm>
                <a:off x="2353615" y="1105553"/>
                <a:ext cx="1880839" cy="1368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Technológia és biztonság</a:t>
                </a:r>
              </a:p>
            </p:txBody>
          </p:sp>
          <p:sp>
            <p:nvSpPr>
              <p:cNvPr id="6" name="Téglalap: lekerekített 5">
                <a:extLst>
                  <a:ext uri="{FF2B5EF4-FFF2-40B4-BE49-F238E27FC236}">
                    <a16:creationId xmlns:a16="http://schemas.microsoft.com/office/drawing/2014/main" id="{F50BADE6-EBC5-4174-A51B-478503BF2490}"/>
                  </a:ext>
                </a:extLst>
              </p:cNvPr>
              <p:cNvSpPr/>
              <p:nvPr/>
            </p:nvSpPr>
            <p:spPr>
              <a:xfrm>
                <a:off x="4295087" y="1105553"/>
                <a:ext cx="1800000" cy="1368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Adatipar és adatvagyon</a:t>
                </a:r>
              </a:p>
            </p:txBody>
          </p:sp>
          <p:sp>
            <p:nvSpPr>
              <p:cNvPr id="7" name="Téglalap: lekerekített 6">
                <a:extLst>
                  <a:ext uri="{FF2B5EF4-FFF2-40B4-BE49-F238E27FC236}">
                    <a16:creationId xmlns:a16="http://schemas.microsoft.com/office/drawing/2014/main" id="{2605854E-887A-4B5D-833C-B2567B31FE34}"/>
                  </a:ext>
                </a:extLst>
              </p:cNvPr>
              <p:cNvSpPr/>
              <p:nvPr/>
            </p:nvSpPr>
            <p:spPr>
              <a:xfrm>
                <a:off x="6155720" y="1071368"/>
                <a:ext cx="1800000" cy="136800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Nemzetközi kapcsolatok</a:t>
                </a:r>
              </a:p>
            </p:txBody>
          </p:sp>
          <p:sp>
            <p:nvSpPr>
              <p:cNvPr id="8" name="Téglalap: lekerekített 7">
                <a:extLst>
                  <a:ext uri="{FF2B5EF4-FFF2-40B4-BE49-F238E27FC236}">
                    <a16:creationId xmlns:a16="http://schemas.microsoft.com/office/drawing/2014/main" id="{9F86E241-0B23-45E3-B1D9-D93257C1CD8A}"/>
                  </a:ext>
                </a:extLst>
              </p:cNvPr>
              <p:cNvSpPr/>
              <p:nvPr/>
            </p:nvSpPr>
            <p:spPr>
              <a:xfrm>
                <a:off x="8016353" y="1105553"/>
                <a:ext cx="1800000" cy="1368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Oktatás és tudatosítás</a:t>
                </a:r>
              </a:p>
            </p:txBody>
          </p:sp>
          <p:sp>
            <p:nvSpPr>
              <p:cNvPr id="9" name="Téglalap: lekerekített 8">
                <a:extLst>
                  <a:ext uri="{FF2B5EF4-FFF2-40B4-BE49-F238E27FC236}">
                    <a16:creationId xmlns:a16="http://schemas.microsoft.com/office/drawing/2014/main" id="{7A5DF6D6-F61E-4D43-B966-742A16E99C96}"/>
                  </a:ext>
                </a:extLst>
              </p:cNvPr>
              <p:cNvSpPr/>
              <p:nvPr/>
            </p:nvSpPr>
            <p:spPr>
              <a:xfrm>
                <a:off x="9876985" y="1105553"/>
                <a:ext cx="1800000" cy="1368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Szabályozási és etikai keretek</a:t>
                </a:r>
              </a:p>
            </p:txBody>
          </p:sp>
          <p:sp>
            <p:nvSpPr>
              <p:cNvPr id="4" name="Téglalap: lekerekített 3">
                <a:extLst>
                  <a:ext uri="{FF2B5EF4-FFF2-40B4-BE49-F238E27FC236}">
                    <a16:creationId xmlns:a16="http://schemas.microsoft.com/office/drawing/2014/main" id="{098EC761-7CEA-4320-A412-43F53655C46B}"/>
                  </a:ext>
                </a:extLst>
              </p:cNvPr>
              <p:cNvSpPr/>
              <p:nvPr/>
            </p:nvSpPr>
            <p:spPr>
              <a:xfrm>
                <a:off x="492982" y="1125938"/>
                <a:ext cx="1800000" cy="1368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 dirty="0">
                    <a:solidFill>
                      <a:schemeClr val="bg1"/>
                    </a:solidFill>
                  </a:rPr>
                  <a:t>Alkalmazások és piacfejlesztés</a:t>
                </a:r>
              </a:p>
            </p:txBody>
          </p:sp>
        </p:grp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528982" y="2263351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MI alapú alkalmazások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Piac felkészítése, edukáció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Munkaerő menedzsment</a:t>
              </a: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2430034" y="2266122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Technológia-fejlesztés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Biztonsági kérdések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Iparági fejlesztések</a:t>
              </a:r>
            </a:p>
          </p:txBody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4319518" y="2266122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Adat-menedzsment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Adatvagyon besorolása és felhasználása</a:t>
              </a:r>
            </a:p>
          </p:txBody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6191720" y="2266122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MI-térkép kialakítása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Hálózatosodás, tudásmegosztás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Nemzetközi </a:t>
              </a:r>
              <a:r>
                <a:rPr lang="hu-HU" sz="1600" b="1" dirty="0" err="1"/>
                <a:t>best</a:t>
              </a:r>
              <a:r>
                <a:rPr lang="hu-HU" sz="1600" b="1" dirty="0"/>
                <a:t> </a:t>
              </a:r>
              <a:r>
                <a:rPr lang="hu-HU" sz="1600" b="1" dirty="0" err="1"/>
                <a:t>practice</a:t>
              </a:r>
              <a:r>
                <a:rPr lang="hu-HU" sz="1600" b="1" dirty="0"/>
                <a:t>-ek   </a:t>
              </a:r>
            </a:p>
            <a:p>
              <a:pPr lvl="0" algn="ctr">
                <a:spcAft>
                  <a:spcPts val="1200"/>
                </a:spcAft>
              </a:pPr>
              <a:endParaRPr lang="hu-HU" sz="1600" b="1" dirty="0"/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8052709" y="2249082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Felsőoktatás, szakképzés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Társadalmi ismeretterjesztés, érzékenyítés</a:t>
              </a:r>
            </a:p>
            <a:p>
              <a:pPr algn="ctr">
                <a:spcAft>
                  <a:spcPts val="1200"/>
                </a:spcAft>
              </a:pPr>
              <a:r>
                <a:rPr lang="hu-HU" sz="1600" b="1" dirty="0"/>
                <a:t>Munkaerő piaci folyamatok</a:t>
              </a:r>
            </a:p>
            <a:p>
              <a:pPr lvl="0" algn="ctr">
                <a:spcAft>
                  <a:spcPts val="1200"/>
                </a:spcAft>
              </a:pPr>
              <a:endParaRPr lang="hu-HU" sz="1600" dirty="0"/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21702404-9014-4718-BE8D-5831D33CBC20}"/>
                </a:ext>
              </a:extLst>
            </p:cNvPr>
            <p:cNvSpPr txBox="1"/>
            <p:nvPr/>
          </p:nvSpPr>
          <p:spPr>
            <a:xfrm>
              <a:off x="9912985" y="2266122"/>
              <a:ext cx="1728000" cy="269070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5935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Szabályozási igények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Etikai vonatkozások</a:t>
              </a:r>
            </a:p>
            <a:p>
              <a:pPr lvl="0" algn="ctr">
                <a:spcAft>
                  <a:spcPts val="1200"/>
                </a:spcAft>
              </a:pPr>
              <a:r>
                <a:rPr lang="hu-HU" sz="1600" b="1" dirty="0"/>
                <a:t>Piacfejlesztési forrásigények</a:t>
              </a:r>
            </a:p>
          </p:txBody>
        </p:sp>
      </p:grp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0174BCA7-1F77-4C1F-83BC-996B9DAAF32F}"/>
              </a:ext>
            </a:extLst>
          </p:cNvPr>
          <p:cNvSpPr txBox="1"/>
          <p:nvPr/>
        </p:nvSpPr>
        <p:spPr>
          <a:xfrm>
            <a:off x="510821" y="5252194"/>
            <a:ext cx="11166164" cy="36933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Projektcsapatok</a:t>
            </a:r>
          </a:p>
        </p:txBody>
      </p:sp>
    </p:spTree>
    <p:extLst>
      <p:ext uri="{BB962C8B-B14F-4D97-AF65-F5344CB8AC3E}">
        <p14:creationId xmlns:p14="http://schemas.microsoft.com/office/powerpoint/2010/main" val="63569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902201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4.6. Javaslatok a munkacsoportok témáihoz</a:t>
            </a:r>
          </a:p>
        </p:txBody>
      </p:sp>
      <p:pic>
        <p:nvPicPr>
          <p:cNvPr id="2050" name="Picture 2" descr="https://lh6.googleusercontent.com/LYrZIQUJcMCzZuP2ydpSmfZ7Gkj7csgkFyqPDLRjIGxBXoaeqdf1mROu5LjZDZ8-djjIv-U1FGygUJgZCtlJnhiumTQXkTO9inogJ7yXTsSguN4Ym_xPml_Mzt_WMGerMC0YKNleF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94367"/>
            <a:ext cx="7874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75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02267" y="3091445"/>
            <a:ext cx="9889066" cy="945354"/>
          </a:xfrm>
          <a:prstGeom prst="rect">
            <a:avLst/>
          </a:prstGeom>
          <a:solidFill>
            <a:srgbClr val="C3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02267" y="4845154"/>
            <a:ext cx="9889066" cy="945354"/>
          </a:xfrm>
          <a:prstGeom prst="rect">
            <a:avLst/>
          </a:prstGeom>
          <a:solidFill>
            <a:srgbClr val="C3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24000" y="4975488"/>
            <a:ext cx="745067" cy="679556"/>
          </a:xfrm>
          <a:prstGeom prst="ellipse">
            <a:avLst/>
          </a:prstGeom>
          <a:solidFill>
            <a:srgbClr val="4E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2267" y="1337736"/>
            <a:ext cx="9889066" cy="945354"/>
          </a:xfrm>
          <a:prstGeom prst="rect">
            <a:avLst/>
          </a:prstGeom>
          <a:solidFill>
            <a:srgbClr val="C3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74514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4.7. Következő lépések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124" y="1459178"/>
            <a:ext cx="5157787" cy="823912"/>
          </a:xfrm>
        </p:spPr>
        <p:txBody>
          <a:bodyPr anchor="ctr">
            <a:normAutofit/>
          </a:bodyPr>
          <a:lstStyle/>
          <a:p>
            <a:r>
              <a:rPr lang="hu-HU" b="0" dirty="0"/>
              <a:t>Munkacsoport tagok delegálása és munkacsoport-vezetők jelölése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124" y="2310972"/>
            <a:ext cx="5157787" cy="823912"/>
          </a:xfrm>
        </p:spPr>
        <p:txBody>
          <a:bodyPr anchor="ctr">
            <a:normAutofit/>
          </a:bodyPr>
          <a:lstStyle/>
          <a:p>
            <a:r>
              <a:rPr lang="hu-HU" b="0" dirty="0"/>
              <a:t>Munkacsoport tagok meghívása együttműködési felületekre</a:t>
            </a:r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124" y="3162766"/>
            <a:ext cx="5157787" cy="823912"/>
          </a:xfrm>
        </p:spPr>
        <p:txBody>
          <a:bodyPr anchor="ctr">
            <a:normAutofit/>
          </a:bodyPr>
          <a:lstStyle/>
          <a:p>
            <a:r>
              <a:rPr lang="hu-HU" b="0" dirty="0"/>
              <a:t>Munkacsoport-vezetők elnökség általi megválasztása</a:t>
            </a:r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813" y="1603534"/>
            <a:ext cx="5157787" cy="535201"/>
          </a:xfrm>
        </p:spPr>
        <p:txBody>
          <a:bodyPr anchor="ctr">
            <a:normAutofit/>
          </a:bodyPr>
          <a:lstStyle/>
          <a:p>
            <a:r>
              <a:rPr lang="hu-HU" b="0" dirty="0"/>
              <a:t>2018. december 3-21.</a:t>
            </a:r>
          </a:p>
        </p:txBody>
      </p:sp>
      <p:sp>
        <p:nvSpPr>
          <p:cNvPr id="21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816" y="2453518"/>
            <a:ext cx="5157787" cy="535201"/>
          </a:xfrm>
        </p:spPr>
        <p:txBody>
          <a:bodyPr anchor="ctr">
            <a:normAutofit/>
          </a:bodyPr>
          <a:lstStyle/>
          <a:p>
            <a:r>
              <a:rPr lang="hu-HU" b="0" dirty="0"/>
              <a:t>2018. december 3-21.</a:t>
            </a:r>
          </a:p>
        </p:txBody>
      </p:sp>
      <p:sp>
        <p:nvSpPr>
          <p:cNvPr id="22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815" y="3303502"/>
            <a:ext cx="5157787" cy="535201"/>
          </a:xfrm>
        </p:spPr>
        <p:txBody>
          <a:bodyPr anchor="ctr">
            <a:normAutofit/>
          </a:bodyPr>
          <a:lstStyle/>
          <a:p>
            <a:r>
              <a:rPr lang="hu-HU" b="0" dirty="0"/>
              <a:t>2019. </a:t>
            </a:r>
            <a:r>
              <a:rPr lang="en-US" b="0" dirty="0"/>
              <a:t>j</a:t>
            </a:r>
            <a:r>
              <a:rPr lang="hu-HU" b="0" dirty="0" err="1"/>
              <a:t>anuár</a:t>
            </a:r>
            <a:r>
              <a:rPr lang="hu-HU" b="0" dirty="0"/>
              <a:t> 10-ig</a:t>
            </a:r>
          </a:p>
        </p:txBody>
      </p:sp>
      <p:sp>
        <p:nvSpPr>
          <p:cNvPr id="23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815" y="4153486"/>
            <a:ext cx="5157787" cy="535201"/>
          </a:xfrm>
        </p:spPr>
        <p:txBody>
          <a:bodyPr anchor="ctr">
            <a:normAutofit/>
          </a:bodyPr>
          <a:lstStyle/>
          <a:p>
            <a:r>
              <a:rPr lang="hu-HU" b="0" dirty="0"/>
              <a:t>2019. </a:t>
            </a:r>
            <a:r>
              <a:rPr lang="en-US" b="0" dirty="0"/>
              <a:t>j</a:t>
            </a:r>
            <a:r>
              <a:rPr lang="hu-HU" b="0" dirty="0" err="1"/>
              <a:t>anuár</a:t>
            </a:r>
            <a:endParaRPr lang="hu-HU" b="0" dirty="0"/>
          </a:p>
        </p:txBody>
      </p:sp>
      <p:sp>
        <p:nvSpPr>
          <p:cNvPr id="24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812" y="5003471"/>
            <a:ext cx="5157787" cy="535201"/>
          </a:xfrm>
        </p:spPr>
        <p:txBody>
          <a:bodyPr anchor="ctr">
            <a:normAutofit/>
          </a:bodyPr>
          <a:lstStyle/>
          <a:p>
            <a:r>
              <a:rPr lang="hu-HU" b="0" dirty="0"/>
              <a:t>2019. </a:t>
            </a:r>
            <a:r>
              <a:rPr lang="en-US" b="0" dirty="0"/>
              <a:t>j</a:t>
            </a:r>
            <a:r>
              <a:rPr lang="hu-HU" b="0" dirty="0" err="1"/>
              <a:t>anuár</a:t>
            </a:r>
            <a:r>
              <a:rPr lang="hu-HU" b="0" dirty="0"/>
              <a:t> 30.</a:t>
            </a:r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124" y="4866355"/>
            <a:ext cx="5157787" cy="823912"/>
          </a:xfrm>
        </p:spPr>
        <p:txBody>
          <a:bodyPr anchor="ctr">
            <a:normAutofit/>
          </a:bodyPr>
          <a:lstStyle/>
          <a:p>
            <a:r>
              <a:rPr lang="hu-HU" b="0" dirty="0"/>
              <a:t>MIK szakmai nap</a:t>
            </a:r>
          </a:p>
        </p:txBody>
      </p:sp>
      <p:sp>
        <p:nvSpPr>
          <p:cNvPr id="26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124" y="4014560"/>
            <a:ext cx="5157787" cy="823912"/>
          </a:xfrm>
        </p:spPr>
        <p:txBody>
          <a:bodyPr anchor="ctr">
            <a:normAutofit/>
          </a:bodyPr>
          <a:lstStyle/>
          <a:p>
            <a:r>
              <a:rPr lang="hu-HU" b="0" dirty="0"/>
              <a:t>Első munkacsoportülések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0" y="1468070"/>
            <a:ext cx="745067" cy="679556"/>
          </a:xfrm>
          <a:prstGeom prst="ellipse">
            <a:avLst/>
          </a:prstGeom>
          <a:solidFill>
            <a:srgbClr val="4E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524000" y="3221779"/>
            <a:ext cx="745067" cy="679556"/>
          </a:xfrm>
          <a:prstGeom prst="ellipse">
            <a:avLst/>
          </a:prstGeom>
          <a:solidFill>
            <a:srgbClr val="4E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1524000" y="2360526"/>
            <a:ext cx="745067" cy="679556"/>
          </a:xfrm>
          <a:prstGeom prst="ellipse">
            <a:avLst/>
          </a:prstGeom>
          <a:solidFill>
            <a:srgbClr val="4E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1524000" y="4069914"/>
            <a:ext cx="745067" cy="679556"/>
          </a:xfrm>
          <a:prstGeom prst="ellipse">
            <a:avLst/>
          </a:prstGeom>
          <a:solidFill>
            <a:srgbClr val="4E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81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5. Elnöki zárszó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/>
              <a:t>Jakab Roland,</a:t>
            </a:r>
          </a:p>
          <a:p>
            <a:pPr marL="0" indent="0" algn="ctr">
              <a:buNone/>
            </a:pPr>
            <a:r>
              <a:rPr lang="hu-HU" sz="5400" dirty="0"/>
              <a:t>Mesterséges Intelligencia Koalíció elnöke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3104AA-A5AB-4607-BF93-69C3C027F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44" y="4077989"/>
            <a:ext cx="4690311" cy="16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28800" y="5270500"/>
            <a:ext cx="8562976" cy="1325563"/>
          </a:xfrm>
        </p:spPr>
        <p:txBody>
          <a:bodyPr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244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Miniszteri köszöntő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/>
              <a:t>Dr. Palkovics László, </a:t>
            </a:r>
          </a:p>
          <a:p>
            <a:pPr marL="0" indent="0" algn="ctr">
              <a:buNone/>
            </a:pPr>
            <a:r>
              <a:rPr lang="hu-HU" sz="5400" dirty="0"/>
              <a:t>Innovációs és Technológiai Minisztérium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D8F4EC-E558-45C7-B25A-AAD5A27E5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3" y="4427621"/>
            <a:ext cx="22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6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1. Elnöki munkaterv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/>
              <a:t>Jakab Roland,</a:t>
            </a:r>
          </a:p>
          <a:p>
            <a:pPr marL="0" indent="0" algn="ctr">
              <a:buNone/>
            </a:pPr>
            <a:r>
              <a:rPr lang="hu-HU" sz="5400" dirty="0"/>
              <a:t>Mesterséges Intelligencia Koalíció elnök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3104AA-A5AB-4607-BF93-69C3C027F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44" y="4077989"/>
            <a:ext cx="4690311" cy="16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2. Szervezeti struktúra bemutatása </a:t>
            </a:r>
            <a:endParaRPr lang="hu-HU" sz="4000" b="1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5FD0BE82-4BC1-4093-9022-0291EB2D5266}"/>
              </a:ext>
            </a:extLst>
          </p:cNvPr>
          <p:cNvSpPr/>
          <p:nvPr/>
        </p:nvSpPr>
        <p:spPr>
          <a:xfrm>
            <a:off x="2622564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94D7931E-D535-46DB-9BDD-46EA18440D60}"/>
              </a:ext>
            </a:extLst>
          </p:cNvPr>
          <p:cNvSpPr/>
          <p:nvPr/>
        </p:nvSpPr>
        <p:spPr>
          <a:xfrm>
            <a:off x="3910710" y="239851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715FF3EC-3AEF-438B-8AA0-6A8005D7DFF0}"/>
              </a:ext>
            </a:extLst>
          </p:cNvPr>
          <p:cNvSpPr/>
          <p:nvPr/>
        </p:nvSpPr>
        <p:spPr>
          <a:xfrm>
            <a:off x="5210135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E1D4F3FB-AE64-4224-A830-43302DA5B05F}"/>
              </a:ext>
            </a:extLst>
          </p:cNvPr>
          <p:cNvSpPr/>
          <p:nvPr/>
        </p:nvSpPr>
        <p:spPr>
          <a:xfrm>
            <a:off x="6509261" y="2398511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FDB042BC-767D-41D5-85E2-91172B3B645D}"/>
              </a:ext>
            </a:extLst>
          </p:cNvPr>
          <p:cNvSpPr/>
          <p:nvPr/>
        </p:nvSpPr>
        <p:spPr>
          <a:xfrm>
            <a:off x="7808388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B67A5387-8B9C-4B20-AB50-98A014FAD749}"/>
              </a:ext>
            </a:extLst>
          </p:cNvPr>
          <p:cNvSpPr/>
          <p:nvPr/>
        </p:nvSpPr>
        <p:spPr>
          <a:xfrm>
            <a:off x="9096534" y="2398514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149759" y="4641935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1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32512762-D891-41A1-ADC9-E218617B20CF}"/>
              </a:ext>
            </a:extLst>
          </p:cNvPr>
          <p:cNvSpPr/>
          <p:nvPr/>
        </p:nvSpPr>
        <p:spPr>
          <a:xfrm>
            <a:off x="2575421" y="3725173"/>
            <a:ext cx="2448000" cy="43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DJP - MI Koalíció Programiroda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B770B4A7-7511-4EB0-B6D8-8C617BA301AB}"/>
              </a:ext>
            </a:extLst>
          </p:cNvPr>
          <p:cNvSpPr/>
          <p:nvPr/>
        </p:nvSpPr>
        <p:spPr>
          <a:xfrm>
            <a:off x="5415175" y="3191330"/>
            <a:ext cx="1918222" cy="4697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MI Koalíció</a:t>
            </a:r>
          </a:p>
          <a:p>
            <a:pPr algn="ctr"/>
            <a:r>
              <a:rPr lang="hu-HU" sz="1600" b="1" dirty="0">
                <a:solidFill>
                  <a:prstClr val="black"/>
                </a:solidFill>
              </a:rPr>
              <a:t>Szakmai vezető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BDC13897-4134-4BD7-B87A-83BAE4CB21AD}"/>
              </a:ext>
            </a:extLst>
          </p:cNvPr>
          <p:cNvSpPr/>
          <p:nvPr/>
        </p:nvSpPr>
        <p:spPr>
          <a:xfrm>
            <a:off x="7511099" y="3727058"/>
            <a:ext cx="2404675" cy="437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ITM – Infokommunikációs HÁT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ED27E295-E91A-4CD3-8B76-C7B3B6E265B2}"/>
              </a:ext>
            </a:extLst>
          </p:cNvPr>
          <p:cNvSpPr/>
          <p:nvPr/>
        </p:nvSpPr>
        <p:spPr>
          <a:xfrm>
            <a:off x="2818601" y="4636866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2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1EBDD8F4-C938-48E2-AB53-B01298C79E67}"/>
              </a:ext>
            </a:extLst>
          </p:cNvPr>
          <p:cNvSpPr/>
          <p:nvPr/>
        </p:nvSpPr>
        <p:spPr>
          <a:xfrm>
            <a:off x="4529592" y="4636866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3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D51428F3-1A33-46A5-B2FD-863EBCC9DF28}"/>
              </a:ext>
            </a:extLst>
          </p:cNvPr>
          <p:cNvSpPr/>
          <p:nvPr/>
        </p:nvSpPr>
        <p:spPr>
          <a:xfrm>
            <a:off x="6314906" y="4641935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4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37DEC6BB-8155-4A2E-9DC8-A3EBCAD110B6}"/>
              </a:ext>
            </a:extLst>
          </p:cNvPr>
          <p:cNvSpPr/>
          <p:nvPr/>
        </p:nvSpPr>
        <p:spPr>
          <a:xfrm>
            <a:off x="8014977" y="4641934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5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D8DA435-A1DD-46A2-9BB5-0E17C3006A06}"/>
              </a:ext>
            </a:extLst>
          </p:cNvPr>
          <p:cNvSpPr/>
          <p:nvPr/>
        </p:nvSpPr>
        <p:spPr>
          <a:xfrm>
            <a:off x="9715416" y="4641934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6</a:t>
            </a: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3641501B-112F-44BC-BBE8-A7BE7BCE52DF}"/>
              </a:ext>
            </a:extLst>
          </p:cNvPr>
          <p:cNvSpPr/>
          <p:nvPr/>
        </p:nvSpPr>
        <p:spPr>
          <a:xfrm>
            <a:off x="5178877" y="1510522"/>
            <a:ext cx="2358392" cy="469783"/>
          </a:xfrm>
          <a:prstGeom prst="rect">
            <a:avLst/>
          </a:prstGeom>
          <a:solidFill>
            <a:schemeClr val="tx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MI Koalíció Elnöke</a:t>
            </a:r>
          </a:p>
        </p:txBody>
      </p:sp>
      <p:sp>
        <p:nvSpPr>
          <p:cNvPr id="75" name="Téglalap 74">
            <a:extLst>
              <a:ext uri="{FF2B5EF4-FFF2-40B4-BE49-F238E27FC236}">
                <a16:creationId xmlns:a16="http://schemas.microsoft.com/office/drawing/2014/main" id="{97B507AD-6E1A-4009-8D4D-DA66FF03D2AC}"/>
              </a:ext>
            </a:extLst>
          </p:cNvPr>
          <p:cNvSpPr/>
          <p:nvPr/>
        </p:nvSpPr>
        <p:spPr>
          <a:xfrm>
            <a:off x="1378113" y="2398512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76" name="Téglalap 75">
            <a:extLst>
              <a:ext uri="{FF2B5EF4-FFF2-40B4-BE49-F238E27FC236}">
                <a16:creationId xmlns:a16="http://schemas.microsoft.com/office/drawing/2014/main" id="{E2A023EA-C555-48C1-A973-B37D0367698B}"/>
              </a:ext>
            </a:extLst>
          </p:cNvPr>
          <p:cNvSpPr/>
          <p:nvPr/>
        </p:nvSpPr>
        <p:spPr>
          <a:xfrm>
            <a:off x="838200" y="1392174"/>
            <a:ext cx="1874303" cy="4697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PLENÁRIS</a:t>
            </a:r>
          </a:p>
        </p:txBody>
      </p:sp>
      <p:cxnSp>
        <p:nvCxnSpPr>
          <p:cNvPr id="78" name="Egyenes összekötő 77">
            <a:extLst>
              <a:ext uri="{FF2B5EF4-FFF2-40B4-BE49-F238E27FC236}">
                <a16:creationId xmlns:a16="http://schemas.microsoft.com/office/drawing/2014/main" id="{6FEEE88E-BAA5-4BA4-B6CA-BC5160A4BCF4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6358073" y="1980305"/>
            <a:ext cx="0" cy="21635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2820BE1D-29CE-46FF-B840-593DEAE415CB}"/>
              </a:ext>
            </a:extLst>
          </p:cNvPr>
          <p:cNvCxnSpPr>
            <a:cxnSpLocks/>
          </p:cNvCxnSpPr>
          <p:nvPr/>
        </p:nvCxnSpPr>
        <p:spPr>
          <a:xfrm flipV="1">
            <a:off x="1894036" y="2199613"/>
            <a:ext cx="7743260" cy="113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Egyenes összekötő 83">
            <a:extLst>
              <a:ext uri="{FF2B5EF4-FFF2-40B4-BE49-F238E27FC236}">
                <a16:creationId xmlns:a16="http://schemas.microsoft.com/office/drawing/2014/main" id="{F5C3142F-F1A1-40FE-8649-BA6574E98B2A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1894036" y="2206736"/>
            <a:ext cx="0" cy="1917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40127369-2625-4B7A-8C09-334AA40E3E74}"/>
              </a:ext>
            </a:extLst>
          </p:cNvPr>
          <p:cNvCxnSpPr>
            <a:endCxn id="25" idx="0"/>
          </p:cNvCxnSpPr>
          <p:nvPr/>
        </p:nvCxnSpPr>
        <p:spPr>
          <a:xfrm>
            <a:off x="3138486" y="2206736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Egyenes összekötő 93">
            <a:extLst>
              <a:ext uri="{FF2B5EF4-FFF2-40B4-BE49-F238E27FC236}">
                <a16:creationId xmlns:a16="http://schemas.microsoft.com/office/drawing/2014/main" id="{7947B753-FC7F-4326-BD7B-2C96E8462250}"/>
              </a:ext>
            </a:extLst>
          </p:cNvPr>
          <p:cNvCxnSpPr/>
          <p:nvPr/>
        </p:nvCxnSpPr>
        <p:spPr>
          <a:xfrm>
            <a:off x="4437612" y="2201620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31E7E5E1-DAC2-4DDB-8C7A-65C889E22A57}"/>
              </a:ext>
            </a:extLst>
          </p:cNvPr>
          <p:cNvCxnSpPr/>
          <p:nvPr/>
        </p:nvCxnSpPr>
        <p:spPr>
          <a:xfrm>
            <a:off x="5736737" y="2192391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Egyenes összekötő 95">
            <a:extLst>
              <a:ext uri="{FF2B5EF4-FFF2-40B4-BE49-F238E27FC236}">
                <a16:creationId xmlns:a16="http://schemas.microsoft.com/office/drawing/2014/main" id="{E58C74A9-2B12-49E9-98B6-9ED20AD19CA9}"/>
              </a:ext>
            </a:extLst>
          </p:cNvPr>
          <p:cNvCxnSpPr/>
          <p:nvPr/>
        </p:nvCxnSpPr>
        <p:spPr>
          <a:xfrm>
            <a:off x="7075240" y="2193547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Egyenes összekötő 96">
            <a:extLst>
              <a:ext uri="{FF2B5EF4-FFF2-40B4-BE49-F238E27FC236}">
                <a16:creationId xmlns:a16="http://schemas.microsoft.com/office/drawing/2014/main" id="{330AFBCF-A4FA-4EA7-86CE-80E9FA9A5DDD}"/>
              </a:ext>
            </a:extLst>
          </p:cNvPr>
          <p:cNvCxnSpPr/>
          <p:nvPr/>
        </p:nvCxnSpPr>
        <p:spPr>
          <a:xfrm>
            <a:off x="8354657" y="2201619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A1D801CF-86A9-49B6-A539-24F703527948}"/>
              </a:ext>
            </a:extLst>
          </p:cNvPr>
          <p:cNvCxnSpPr/>
          <p:nvPr/>
        </p:nvCxnSpPr>
        <p:spPr>
          <a:xfrm>
            <a:off x="9637296" y="2201619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Egyenes összekötő 137">
            <a:extLst>
              <a:ext uri="{FF2B5EF4-FFF2-40B4-BE49-F238E27FC236}">
                <a16:creationId xmlns:a16="http://schemas.microsoft.com/office/drawing/2014/main" id="{6061B052-3743-43BB-BAF7-8EA708677D82}"/>
              </a:ext>
            </a:extLst>
          </p:cNvPr>
          <p:cNvCxnSpPr>
            <a:cxnSpLocks/>
          </p:cNvCxnSpPr>
          <p:nvPr/>
        </p:nvCxnSpPr>
        <p:spPr>
          <a:xfrm>
            <a:off x="1788371" y="4405300"/>
            <a:ext cx="856530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Egyenes összekötő 141">
            <a:extLst>
              <a:ext uri="{FF2B5EF4-FFF2-40B4-BE49-F238E27FC236}">
                <a16:creationId xmlns:a16="http://schemas.microsoft.com/office/drawing/2014/main" id="{92529B40-68FE-4BF4-BEF6-C67F7FC23CF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788371" y="4405300"/>
            <a:ext cx="0" cy="23663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AA400BC3-942F-4120-BF57-F5BCF2FB9D40}"/>
              </a:ext>
            </a:extLst>
          </p:cNvPr>
          <p:cNvCxnSpPr/>
          <p:nvPr/>
        </p:nvCxnSpPr>
        <p:spPr>
          <a:xfrm>
            <a:off x="349774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Egyenes összekötő 146">
            <a:extLst>
              <a:ext uri="{FF2B5EF4-FFF2-40B4-BE49-F238E27FC236}">
                <a16:creationId xmlns:a16="http://schemas.microsoft.com/office/drawing/2014/main" id="{4D27B96A-9868-4068-9763-FF87C8D39126}"/>
              </a:ext>
            </a:extLst>
          </p:cNvPr>
          <p:cNvCxnSpPr/>
          <p:nvPr/>
        </p:nvCxnSpPr>
        <p:spPr>
          <a:xfrm>
            <a:off x="517887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Egyenes összekötő 147">
            <a:extLst>
              <a:ext uri="{FF2B5EF4-FFF2-40B4-BE49-F238E27FC236}">
                <a16:creationId xmlns:a16="http://schemas.microsoft.com/office/drawing/2014/main" id="{19A3374D-0124-4408-8F04-8BB245CC998A}"/>
              </a:ext>
            </a:extLst>
          </p:cNvPr>
          <p:cNvCxnSpPr/>
          <p:nvPr/>
        </p:nvCxnSpPr>
        <p:spPr>
          <a:xfrm>
            <a:off x="700294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Egyenes összekötő 148">
            <a:extLst>
              <a:ext uri="{FF2B5EF4-FFF2-40B4-BE49-F238E27FC236}">
                <a16:creationId xmlns:a16="http://schemas.microsoft.com/office/drawing/2014/main" id="{475EA70D-45A0-4F1E-894A-E3CB0B962C29}"/>
              </a:ext>
            </a:extLst>
          </p:cNvPr>
          <p:cNvCxnSpPr/>
          <p:nvPr/>
        </p:nvCxnSpPr>
        <p:spPr>
          <a:xfrm>
            <a:off x="8683571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Egyenes összekötő 149">
            <a:extLst>
              <a:ext uri="{FF2B5EF4-FFF2-40B4-BE49-F238E27FC236}">
                <a16:creationId xmlns:a16="http://schemas.microsoft.com/office/drawing/2014/main" id="{FEF6D67B-C593-46C0-BE1D-D502A1D7D568}"/>
              </a:ext>
            </a:extLst>
          </p:cNvPr>
          <p:cNvCxnSpPr/>
          <p:nvPr/>
        </p:nvCxnSpPr>
        <p:spPr>
          <a:xfrm>
            <a:off x="10353675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Egyenes összekötő 162">
            <a:extLst>
              <a:ext uri="{FF2B5EF4-FFF2-40B4-BE49-F238E27FC236}">
                <a16:creationId xmlns:a16="http://schemas.microsoft.com/office/drawing/2014/main" id="{27FF523D-1B2C-4BDD-85AE-D3818FCBDEC7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5023421" y="3944773"/>
            <a:ext cx="2487678" cy="9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BAD2BB1E-05B0-44F2-9DC8-D25C7D76EACC}"/>
              </a:ext>
            </a:extLst>
          </p:cNvPr>
          <p:cNvCxnSpPr>
            <a:cxnSpLocks/>
            <a:stCxn id="57" idx="2"/>
            <a:endCxn id="34" idx="0"/>
          </p:cNvCxnSpPr>
          <p:nvPr/>
        </p:nvCxnSpPr>
        <p:spPr>
          <a:xfrm>
            <a:off x="6358073" y="1980305"/>
            <a:ext cx="16213" cy="12110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7" name="Téglalap 176">
            <a:extLst>
              <a:ext uri="{FF2B5EF4-FFF2-40B4-BE49-F238E27FC236}">
                <a16:creationId xmlns:a16="http://schemas.microsoft.com/office/drawing/2014/main" id="{DDE9D5AE-1D31-4FE1-B357-B9248363D33D}"/>
              </a:ext>
            </a:extLst>
          </p:cNvPr>
          <p:cNvSpPr/>
          <p:nvPr/>
        </p:nvSpPr>
        <p:spPr>
          <a:xfrm>
            <a:off x="838200" y="1392174"/>
            <a:ext cx="10515600" cy="379550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46" name="Egyenes összekötő 146">
            <a:extLst>
              <a:ext uri="{FF2B5EF4-FFF2-40B4-BE49-F238E27FC236}">
                <a16:creationId xmlns:a16="http://schemas.microsoft.com/office/drawing/2014/main" id="{4D27B96A-9868-4068-9763-FF87C8D39126}"/>
              </a:ext>
            </a:extLst>
          </p:cNvPr>
          <p:cNvCxnSpPr>
            <a:stCxn id="34" idx="2"/>
          </p:cNvCxnSpPr>
          <p:nvPr/>
        </p:nvCxnSpPr>
        <p:spPr>
          <a:xfrm>
            <a:off x="6374286" y="3661113"/>
            <a:ext cx="0" cy="7441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646436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50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784574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1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2922712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2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4060850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3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5198988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4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6337126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5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7475264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6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8613402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8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9751540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9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0889678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black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2777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780F6F-0BF5-4565-BC4F-D5C26E8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3. Elnökségi tagjelöltek bemutatása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7D2DC7-2ACA-4103-A721-089C542A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019"/>
            <a:ext cx="10515600" cy="3713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3500" b="1" dirty="0"/>
              <a:t>TUDOMÁNY – Dr. </a:t>
            </a:r>
            <a:r>
              <a:rPr lang="hu-HU" sz="3500" b="1" dirty="0" err="1"/>
              <a:t>Charaf</a:t>
            </a:r>
            <a:r>
              <a:rPr lang="hu-HU" sz="3500" b="1" dirty="0"/>
              <a:t> </a:t>
            </a:r>
            <a:r>
              <a:rPr lang="hu-HU" sz="3500" b="1" dirty="0" err="1"/>
              <a:t>Hassan</a:t>
            </a:r>
            <a:endParaRPr lang="hu-HU" sz="3500" b="1" dirty="0"/>
          </a:p>
          <a:p>
            <a:pPr marL="0" indent="0" algn="ctr">
              <a:buNone/>
            </a:pPr>
            <a:r>
              <a:rPr lang="hu-HU" sz="3500" b="1" dirty="0"/>
              <a:t>KÖZIGAZGATÁS – Szigeti Ádám</a:t>
            </a:r>
          </a:p>
          <a:p>
            <a:pPr marL="0" indent="0" algn="ctr">
              <a:buNone/>
            </a:pPr>
            <a:r>
              <a:rPr lang="hu-HU" sz="3500" b="1" dirty="0"/>
              <a:t>SZAKMAI SZERVEZETEK – </a:t>
            </a:r>
            <a:r>
              <a:rPr lang="hu-HU" sz="3500" b="1" dirty="0" err="1"/>
              <a:t>Laufer</a:t>
            </a:r>
            <a:r>
              <a:rPr lang="hu-HU" sz="3500" b="1" dirty="0"/>
              <a:t> Tamás</a:t>
            </a:r>
          </a:p>
          <a:p>
            <a:pPr marL="0" indent="0" algn="ctr">
              <a:buNone/>
            </a:pPr>
            <a:r>
              <a:rPr lang="hu-HU" sz="3500" b="1" dirty="0"/>
              <a:t>MAGYAR KKV – </a:t>
            </a:r>
            <a:r>
              <a:rPr lang="hu-HU" sz="3500" b="1" dirty="0" err="1"/>
              <a:t>Kishonti</a:t>
            </a:r>
            <a:r>
              <a:rPr lang="hu-HU" sz="3500" b="1" dirty="0"/>
              <a:t> László</a:t>
            </a:r>
          </a:p>
          <a:p>
            <a:pPr marL="0" indent="0" algn="ctr">
              <a:buNone/>
            </a:pPr>
            <a:r>
              <a:rPr lang="hu-HU" sz="3500" b="1" dirty="0"/>
              <a:t>KÖZÉPVÁLLALATOK – Hetényi Márk</a:t>
            </a:r>
          </a:p>
          <a:p>
            <a:pPr marL="0" indent="0" algn="ctr">
              <a:buNone/>
            </a:pPr>
            <a:r>
              <a:rPr lang="hu-HU" sz="3500" b="1" dirty="0"/>
              <a:t>KAMARÁK – </a:t>
            </a:r>
            <a:r>
              <a:rPr lang="hu-HU" sz="3500" b="1" dirty="0" err="1"/>
              <a:t>Parragh</a:t>
            </a:r>
            <a:r>
              <a:rPr lang="hu-HU" sz="3500" b="1" dirty="0"/>
              <a:t> László</a:t>
            </a:r>
          </a:p>
          <a:p>
            <a:pPr marL="0" indent="0" algn="ctr">
              <a:buNone/>
            </a:pPr>
            <a:r>
              <a:rPr lang="hu-HU" sz="3500" b="1" dirty="0"/>
              <a:t>STARTUP ÖKOSZISZTÉMA – Böszörményi-Nagy Gergely</a:t>
            </a:r>
          </a:p>
          <a:p>
            <a:pPr marL="0" indent="0" algn="ctr">
              <a:buNone/>
            </a:pPr>
            <a:r>
              <a:rPr lang="hu-HU" sz="3500" b="1" i="1" dirty="0"/>
              <a:t>NAGYVÁLLALATOK – Jakab Roland</a:t>
            </a:r>
          </a:p>
          <a:p>
            <a:pPr marL="514350" indent="-514350" algn="ctr">
              <a:buFont typeface="+mj-lt"/>
              <a:buAutoNum type="arabicPeriod"/>
            </a:pPr>
            <a:endParaRPr lang="hu-HU" sz="3500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5341C23D-C976-4E13-B0C1-A3822245BA93}"/>
              </a:ext>
            </a:extLst>
          </p:cNvPr>
          <p:cNvSpPr txBox="1"/>
          <p:nvPr/>
        </p:nvSpPr>
        <p:spPr>
          <a:xfrm>
            <a:off x="838200" y="1444466"/>
            <a:ext cx="10515600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solidFill>
                  <a:schemeClr val="bg1"/>
                </a:solidFill>
              </a:rPr>
              <a:t>JAVASLAT AZ ELNÖKSÉGI TAGOKRA</a:t>
            </a:r>
          </a:p>
        </p:txBody>
      </p:sp>
    </p:spTree>
    <p:extLst>
      <p:ext uri="{BB962C8B-B14F-4D97-AF65-F5344CB8AC3E}">
        <p14:creationId xmlns:p14="http://schemas.microsoft.com/office/powerpoint/2010/main" val="333352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A4E58C-CD25-4E4C-A0FF-A82F5F99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3.1. Szavazás az elnökségi tagjelöltekről</a:t>
            </a:r>
          </a:p>
        </p:txBody>
      </p:sp>
      <p:pic>
        <p:nvPicPr>
          <p:cNvPr id="5" name="Picture 2" descr="https://lh6.googleusercontent.com/LYrZIQUJcMCzZuP2ydpSmfZ7Gkj7csgkFyqPDLRjIGxBXoaeqdf1mROu5LjZDZ8-djjIv-U1FGygUJgZCtlJnhiumTQXkTO9inogJ7yXTsSguN4Ym_xPml_Mzt_WMGerMC0YKNleF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94367"/>
            <a:ext cx="7874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7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874" y="61494"/>
            <a:ext cx="1124229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4. Munkacsoporti munkára tett javaslatok bemutatása</a:t>
            </a:r>
            <a:endParaRPr lang="hu-HU" sz="4000" b="1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5FD0BE82-4BC1-4093-9022-0291EB2D5266}"/>
              </a:ext>
            </a:extLst>
          </p:cNvPr>
          <p:cNvSpPr/>
          <p:nvPr/>
        </p:nvSpPr>
        <p:spPr>
          <a:xfrm>
            <a:off x="2622564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94D7931E-D535-46DB-9BDD-46EA18440D60}"/>
              </a:ext>
            </a:extLst>
          </p:cNvPr>
          <p:cNvSpPr/>
          <p:nvPr/>
        </p:nvSpPr>
        <p:spPr>
          <a:xfrm>
            <a:off x="3910710" y="239851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715FF3EC-3AEF-438B-8AA0-6A8005D7DFF0}"/>
              </a:ext>
            </a:extLst>
          </p:cNvPr>
          <p:cNvSpPr/>
          <p:nvPr/>
        </p:nvSpPr>
        <p:spPr>
          <a:xfrm>
            <a:off x="5210135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E1D4F3FB-AE64-4224-A830-43302DA5B05F}"/>
              </a:ext>
            </a:extLst>
          </p:cNvPr>
          <p:cNvSpPr/>
          <p:nvPr/>
        </p:nvSpPr>
        <p:spPr>
          <a:xfrm>
            <a:off x="6509261" y="2398511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FDB042BC-767D-41D5-85E2-91172B3B645D}"/>
              </a:ext>
            </a:extLst>
          </p:cNvPr>
          <p:cNvSpPr/>
          <p:nvPr/>
        </p:nvSpPr>
        <p:spPr>
          <a:xfrm>
            <a:off x="7808388" y="2408743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B67A5387-8B9C-4B20-AB50-98A014FAD749}"/>
              </a:ext>
            </a:extLst>
          </p:cNvPr>
          <p:cNvSpPr/>
          <p:nvPr/>
        </p:nvSpPr>
        <p:spPr>
          <a:xfrm>
            <a:off x="9096534" y="2398514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149759" y="4641935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1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32512762-D891-41A1-ADC9-E218617B20CF}"/>
              </a:ext>
            </a:extLst>
          </p:cNvPr>
          <p:cNvSpPr/>
          <p:nvPr/>
        </p:nvSpPr>
        <p:spPr>
          <a:xfrm>
            <a:off x="2575421" y="3725173"/>
            <a:ext cx="2448000" cy="43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DJP - MI Koalíció Programiroda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B770B4A7-7511-4EB0-B6D8-8C617BA301AB}"/>
              </a:ext>
            </a:extLst>
          </p:cNvPr>
          <p:cNvSpPr/>
          <p:nvPr/>
        </p:nvSpPr>
        <p:spPr>
          <a:xfrm>
            <a:off x="5415175" y="3191330"/>
            <a:ext cx="1918222" cy="4697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MI Koalíció</a:t>
            </a:r>
          </a:p>
          <a:p>
            <a:pPr algn="ctr"/>
            <a:r>
              <a:rPr lang="hu-HU" sz="1600" b="1" dirty="0">
                <a:solidFill>
                  <a:prstClr val="black"/>
                </a:solidFill>
              </a:rPr>
              <a:t>Szakmai vezető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BDC13897-4134-4BD7-B87A-83BAE4CB21AD}"/>
              </a:ext>
            </a:extLst>
          </p:cNvPr>
          <p:cNvSpPr/>
          <p:nvPr/>
        </p:nvSpPr>
        <p:spPr>
          <a:xfrm>
            <a:off x="7511099" y="3727058"/>
            <a:ext cx="2404675" cy="437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</a:rPr>
              <a:t>ITM – Infokommunikációs HÁT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ED27E295-E91A-4CD3-8B76-C7B3B6E265B2}"/>
              </a:ext>
            </a:extLst>
          </p:cNvPr>
          <p:cNvSpPr/>
          <p:nvPr/>
        </p:nvSpPr>
        <p:spPr>
          <a:xfrm>
            <a:off x="2818601" y="4636866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2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1EBDD8F4-C938-48E2-AB53-B01298C79E67}"/>
              </a:ext>
            </a:extLst>
          </p:cNvPr>
          <p:cNvSpPr/>
          <p:nvPr/>
        </p:nvSpPr>
        <p:spPr>
          <a:xfrm>
            <a:off x="4529592" y="4636866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3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D51428F3-1A33-46A5-B2FD-863EBCC9DF28}"/>
              </a:ext>
            </a:extLst>
          </p:cNvPr>
          <p:cNvSpPr/>
          <p:nvPr/>
        </p:nvSpPr>
        <p:spPr>
          <a:xfrm>
            <a:off x="6314906" y="4641935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4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37DEC6BB-8155-4A2E-9DC8-A3EBCAD110B6}"/>
              </a:ext>
            </a:extLst>
          </p:cNvPr>
          <p:cNvSpPr/>
          <p:nvPr/>
        </p:nvSpPr>
        <p:spPr>
          <a:xfrm>
            <a:off x="8014977" y="4641934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5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D8DA435-A1DD-46A2-9BB5-0E17C3006A06}"/>
              </a:ext>
            </a:extLst>
          </p:cNvPr>
          <p:cNvSpPr/>
          <p:nvPr/>
        </p:nvSpPr>
        <p:spPr>
          <a:xfrm>
            <a:off x="9715416" y="4641934"/>
            <a:ext cx="1277223" cy="469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Munkacsoport 6</a:t>
            </a: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3641501B-112F-44BC-BBE8-A7BE7BCE52DF}"/>
              </a:ext>
            </a:extLst>
          </p:cNvPr>
          <p:cNvSpPr/>
          <p:nvPr/>
        </p:nvSpPr>
        <p:spPr>
          <a:xfrm>
            <a:off x="5178877" y="1510522"/>
            <a:ext cx="2358392" cy="469783"/>
          </a:xfrm>
          <a:prstGeom prst="rect">
            <a:avLst/>
          </a:prstGeom>
          <a:solidFill>
            <a:schemeClr val="tx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MI Koalíció Elnöke</a:t>
            </a:r>
          </a:p>
        </p:txBody>
      </p:sp>
      <p:sp>
        <p:nvSpPr>
          <p:cNvPr id="75" name="Téglalap 74">
            <a:extLst>
              <a:ext uri="{FF2B5EF4-FFF2-40B4-BE49-F238E27FC236}">
                <a16:creationId xmlns:a16="http://schemas.microsoft.com/office/drawing/2014/main" id="{97B507AD-6E1A-4009-8D4D-DA66FF03D2AC}"/>
              </a:ext>
            </a:extLst>
          </p:cNvPr>
          <p:cNvSpPr/>
          <p:nvPr/>
        </p:nvSpPr>
        <p:spPr>
          <a:xfrm>
            <a:off x="1378113" y="2398512"/>
            <a:ext cx="1031845" cy="4697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Elnökségi tag </a:t>
            </a:r>
          </a:p>
        </p:txBody>
      </p:sp>
      <p:sp>
        <p:nvSpPr>
          <p:cNvPr id="76" name="Téglalap 75">
            <a:extLst>
              <a:ext uri="{FF2B5EF4-FFF2-40B4-BE49-F238E27FC236}">
                <a16:creationId xmlns:a16="http://schemas.microsoft.com/office/drawing/2014/main" id="{E2A023EA-C555-48C1-A973-B37D0367698B}"/>
              </a:ext>
            </a:extLst>
          </p:cNvPr>
          <p:cNvSpPr/>
          <p:nvPr/>
        </p:nvSpPr>
        <p:spPr>
          <a:xfrm>
            <a:off x="838200" y="1392174"/>
            <a:ext cx="1874303" cy="4697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PLENÁRIS</a:t>
            </a:r>
          </a:p>
        </p:txBody>
      </p:sp>
      <p:cxnSp>
        <p:nvCxnSpPr>
          <p:cNvPr id="78" name="Egyenes összekötő 77">
            <a:extLst>
              <a:ext uri="{FF2B5EF4-FFF2-40B4-BE49-F238E27FC236}">
                <a16:creationId xmlns:a16="http://schemas.microsoft.com/office/drawing/2014/main" id="{6FEEE88E-BAA5-4BA4-B6CA-BC5160A4BCF4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6358073" y="1980305"/>
            <a:ext cx="0" cy="21635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2820BE1D-29CE-46FF-B840-593DEAE415CB}"/>
              </a:ext>
            </a:extLst>
          </p:cNvPr>
          <p:cNvCxnSpPr>
            <a:cxnSpLocks/>
          </p:cNvCxnSpPr>
          <p:nvPr/>
        </p:nvCxnSpPr>
        <p:spPr>
          <a:xfrm flipV="1">
            <a:off x="1894036" y="2199613"/>
            <a:ext cx="7743260" cy="113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Egyenes összekötő 83">
            <a:extLst>
              <a:ext uri="{FF2B5EF4-FFF2-40B4-BE49-F238E27FC236}">
                <a16:creationId xmlns:a16="http://schemas.microsoft.com/office/drawing/2014/main" id="{F5C3142F-F1A1-40FE-8649-BA6574E98B2A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1894036" y="2206736"/>
            <a:ext cx="0" cy="1917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40127369-2625-4B7A-8C09-334AA40E3E74}"/>
              </a:ext>
            </a:extLst>
          </p:cNvPr>
          <p:cNvCxnSpPr>
            <a:endCxn id="25" idx="0"/>
          </p:cNvCxnSpPr>
          <p:nvPr/>
        </p:nvCxnSpPr>
        <p:spPr>
          <a:xfrm>
            <a:off x="3138486" y="2206736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Egyenes összekötő 93">
            <a:extLst>
              <a:ext uri="{FF2B5EF4-FFF2-40B4-BE49-F238E27FC236}">
                <a16:creationId xmlns:a16="http://schemas.microsoft.com/office/drawing/2014/main" id="{7947B753-FC7F-4326-BD7B-2C96E8462250}"/>
              </a:ext>
            </a:extLst>
          </p:cNvPr>
          <p:cNvCxnSpPr/>
          <p:nvPr/>
        </p:nvCxnSpPr>
        <p:spPr>
          <a:xfrm>
            <a:off x="4437612" y="2201620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31E7E5E1-DAC2-4DDB-8C7A-65C889E22A57}"/>
              </a:ext>
            </a:extLst>
          </p:cNvPr>
          <p:cNvCxnSpPr/>
          <p:nvPr/>
        </p:nvCxnSpPr>
        <p:spPr>
          <a:xfrm>
            <a:off x="5736737" y="2192391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Egyenes összekötő 95">
            <a:extLst>
              <a:ext uri="{FF2B5EF4-FFF2-40B4-BE49-F238E27FC236}">
                <a16:creationId xmlns:a16="http://schemas.microsoft.com/office/drawing/2014/main" id="{E58C74A9-2B12-49E9-98B6-9ED20AD19CA9}"/>
              </a:ext>
            </a:extLst>
          </p:cNvPr>
          <p:cNvCxnSpPr/>
          <p:nvPr/>
        </p:nvCxnSpPr>
        <p:spPr>
          <a:xfrm>
            <a:off x="7075240" y="2193547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Egyenes összekötő 96">
            <a:extLst>
              <a:ext uri="{FF2B5EF4-FFF2-40B4-BE49-F238E27FC236}">
                <a16:creationId xmlns:a16="http://schemas.microsoft.com/office/drawing/2014/main" id="{330AFBCF-A4FA-4EA7-86CE-80E9FA9A5DDD}"/>
              </a:ext>
            </a:extLst>
          </p:cNvPr>
          <p:cNvCxnSpPr/>
          <p:nvPr/>
        </p:nvCxnSpPr>
        <p:spPr>
          <a:xfrm>
            <a:off x="8354657" y="2201619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A1D801CF-86A9-49B6-A539-24F703527948}"/>
              </a:ext>
            </a:extLst>
          </p:cNvPr>
          <p:cNvCxnSpPr/>
          <p:nvPr/>
        </p:nvCxnSpPr>
        <p:spPr>
          <a:xfrm>
            <a:off x="9637296" y="2201619"/>
            <a:ext cx="1" cy="202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Egyenes összekötő 137">
            <a:extLst>
              <a:ext uri="{FF2B5EF4-FFF2-40B4-BE49-F238E27FC236}">
                <a16:creationId xmlns:a16="http://schemas.microsoft.com/office/drawing/2014/main" id="{6061B052-3743-43BB-BAF7-8EA708677D82}"/>
              </a:ext>
            </a:extLst>
          </p:cNvPr>
          <p:cNvCxnSpPr>
            <a:cxnSpLocks/>
          </p:cNvCxnSpPr>
          <p:nvPr/>
        </p:nvCxnSpPr>
        <p:spPr>
          <a:xfrm>
            <a:off x="1788371" y="4405300"/>
            <a:ext cx="856530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Egyenes összekötő 141">
            <a:extLst>
              <a:ext uri="{FF2B5EF4-FFF2-40B4-BE49-F238E27FC236}">
                <a16:creationId xmlns:a16="http://schemas.microsoft.com/office/drawing/2014/main" id="{92529B40-68FE-4BF4-BEF6-C67F7FC23CF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788371" y="4405300"/>
            <a:ext cx="0" cy="23663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AA400BC3-942F-4120-BF57-F5BCF2FB9D40}"/>
              </a:ext>
            </a:extLst>
          </p:cNvPr>
          <p:cNvCxnSpPr/>
          <p:nvPr/>
        </p:nvCxnSpPr>
        <p:spPr>
          <a:xfrm>
            <a:off x="349774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Egyenes összekötő 146">
            <a:extLst>
              <a:ext uri="{FF2B5EF4-FFF2-40B4-BE49-F238E27FC236}">
                <a16:creationId xmlns:a16="http://schemas.microsoft.com/office/drawing/2014/main" id="{4D27B96A-9868-4068-9763-FF87C8D39126}"/>
              </a:ext>
            </a:extLst>
          </p:cNvPr>
          <p:cNvCxnSpPr/>
          <p:nvPr/>
        </p:nvCxnSpPr>
        <p:spPr>
          <a:xfrm>
            <a:off x="517887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Egyenes összekötő 147">
            <a:extLst>
              <a:ext uri="{FF2B5EF4-FFF2-40B4-BE49-F238E27FC236}">
                <a16:creationId xmlns:a16="http://schemas.microsoft.com/office/drawing/2014/main" id="{19A3374D-0124-4408-8F04-8BB245CC998A}"/>
              </a:ext>
            </a:extLst>
          </p:cNvPr>
          <p:cNvCxnSpPr/>
          <p:nvPr/>
        </p:nvCxnSpPr>
        <p:spPr>
          <a:xfrm>
            <a:off x="7002947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Egyenes összekötő 148">
            <a:extLst>
              <a:ext uri="{FF2B5EF4-FFF2-40B4-BE49-F238E27FC236}">
                <a16:creationId xmlns:a16="http://schemas.microsoft.com/office/drawing/2014/main" id="{475EA70D-45A0-4F1E-894A-E3CB0B962C29}"/>
              </a:ext>
            </a:extLst>
          </p:cNvPr>
          <p:cNvCxnSpPr/>
          <p:nvPr/>
        </p:nvCxnSpPr>
        <p:spPr>
          <a:xfrm>
            <a:off x="8683571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Egyenes összekötő 149">
            <a:extLst>
              <a:ext uri="{FF2B5EF4-FFF2-40B4-BE49-F238E27FC236}">
                <a16:creationId xmlns:a16="http://schemas.microsoft.com/office/drawing/2014/main" id="{FEF6D67B-C593-46C0-BE1D-D502A1D7D568}"/>
              </a:ext>
            </a:extLst>
          </p:cNvPr>
          <p:cNvCxnSpPr/>
          <p:nvPr/>
        </p:nvCxnSpPr>
        <p:spPr>
          <a:xfrm>
            <a:off x="10353675" y="4405300"/>
            <a:ext cx="0" cy="23156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Egyenes összekötő 162">
            <a:extLst>
              <a:ext uri="{FF2B5EF4-FFF2-40B4-BE49-F238E27FC236}">
                <a16:creationId xmlns:a16="http://schemas.microsoft.com/office/drawing/2014/main" id="{27FF523D-1B2C-4BDD-85AE-D3818FCBDEC7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5023421" y="3944773"/>
            <a:ext cx="2487678" cy="9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BAD2BB1E-05B0-44F2-9DC8-D25C7D76EACC}"/>
              </a:ext>
            </a:extLst>
          </p:cNvPr>
          <p:cNvCxnSpPr>
            <a:cxnSpLocks/>
            <a:stCxn id="57" idx="2"/>
            <a:endCxn id="34" idx="0"/>
          </p:cNvCxnSpPr>
          <p:nvPr/>
        </p:nvCxnSpPr>
        <p:spPr>
          <a:xfrm>
            <a:off x="6358073" y="1980305"/>
            <a:ext cx="16213" cy="12110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7" name="Téglalap 176">
            <a:extLst>
              <a:ext uri="{FF2B5EF4-FFF2-40B4-BE49-F238E27FC236}">
                <a16:creationId xmlns:a16="http://schemas.microsoft.com/office/drawing/2014/main" id="{DDE9D5AE-1D31-4FE1-B357-B9248363D33D}"/>
              </a:ext>
            </a:extLst>
          </p:cNvPr>
          <p:cNvSpPr/>
          <p:nvPr/>
        </p:nvSpPr>
        <p:spPr>
          <a:xfrm>
            <a:off x="838200" y="1392174"/>
            <a:ext cx="10515600" cy="379550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46" name="Egyenes összekötő 146">
            <a:extLst>
              <a:ext uri="{FF2B5EF4-FFF2-40B4-BE49-F238E27FC236}">
                <a16:creationId xmlns:a16="http://schemas.microsoft.com/office/drawing/2014/main" id="{4D27B96A-9868-4068-9763-FF87C8D39126}"/>
              </a:ext>
            </a:extLst>
          </p:cNvPr>
          <p:cNvCxnSpPr>
            <a:stCxn id="34" idx="2"/>
          </p:cNvCxnSpPr>
          <p:nvPr/>
        </p:nvCxnSpPr>
        <p:spPr>
          <a:xfrm>
            <a:off x="6374286" y="3661113"/>
            <a:ext cx="0" cy="7441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646436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50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784574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1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2922712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2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4060850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3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5198988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4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6337126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5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7475264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6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8613402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8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9751540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black"/>
                </a:solidFill>
              </a:rPr>
              <a:t>Projekt csapat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59" name="Téglalap 31">
            <a:extLst>
              <a:ext uri="{FF2B5EF4-FFF2-40B4-BE49-F238E27FC236}">
                <a16:creationId xmlns:a16="http://schemas.microsoft.com/office/drawing/2014/main" id="{0EFE57AD-86DC-4BB5-A945-605979CA6FC2}"/>
              </a:ext>
            </a:extLst>
          </p:cNvPr>
          <p:cNvSpPr/>
          <p:nvPr/>
        </p:nvSpPr>
        <p:spPr>
          <a:xfrm>
            <a:off x="10889678" y="5294768"/>
            <a:ext cx="999055" cy="469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black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1497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4.1. Munkacsoportok és projektcsapatok működésének bemutatása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76C809-A5C6-4B31-94E7-54210BE5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9903"/>
            <a:ext cx="5157787" cy="823912"/>
          </a:xfrm>
        </p:spPr>
        <p:txBody>
          <a:bodyPr>
            <a:normAutofit/>
          </a:bodyPr>
          <a:lstStyle/>
          <a:p>
            <a:r>
              <a:rPr lang="hu-HU" sz="3200" dirty="0"/>
              <a:t>Munkacsoportok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D01D87-56F6-4FC8-9DCE-ACFBA97EF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3815"/>
            <a:ext cx="5157787" cy="3684588"/>
          </a:xfrm>
        </p:spPr>
        <p:txBody>
          <a:bodyPr>
            <a:normAutofit/>
          </a:bodyPr>
          <a:lstStyle/>
          <a:p>
            <a:r>
              <a:rPr lang="hu-HU" sz="2200" dirty="0"/>
              <a:t>Rendszeres ülésezés</a:t>
            </a:r>
            <a:endParaRPr lang="hu-HU" sz="2200" b="1" dirty="0"/>
          </a:p>
          <a:p>
            <a:r>
              <a:rPr lang="hu-HU" sz="2200" dirty="0"/>
              <a:t>Folyamatos jegyzőkönyvezés</a:t>
            </a:r>
          </a:p>
          <a:p>
            <a:r>
              <a:rPr lang="hu-HU" sz="2200" dirty="0"/>
              <a:t>Átfogó szakmai fórum</a:t>
            </a:r>
          </a:p>
          <a:p>
            <a:r>
              <a:rPr lang="hu-HU" sz="2200" dirty="0"/>
              <a:t>Projektcsapatok kérdéseinek, eredményeinek megvitatása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4E85F68-5C2E-4171-A659-61730359E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9903"/>
            <a:ext cx="5183188" cy="823912"/>
          </a:xfrm>
        </p:spPr>
        <p:txBody>
          <a:bodyPr/>
          <a:lstStyle/>
          <a:p>
            <a:r>
              <a:rPr lang="hu-HU" sz="3200" dirty="0"/>
              <a:t>Projektcsapatok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90F5659-C8CE-4B90-8AF4-6927C3E95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3815"/>
            <a:ext cx="5183188" cy="3684588"/>
          </a:xfrm>
        </p:spPr>
        <p:txBody>
          <a:bodyPr/>
          <a:lstStyle/>
          <a:p>
            <a:r>
              <a:rPr lang="hu-HU" sz="2200" dirty="0"/>
              <a:t>1-4 hónapos, eredményfókuszú csapatmunka</a:t>
            </a:r>
          </a:p>
          <a:p>
            <a:r>
              <a:rPr lang="hu-HU" sz="2200" dirty="0"/>
              <a:t>Önálló szerveződés</a:t>
            </a:r>
          </a:p>
          <a:p>
            <a:r>
              <a:rPr lang="hu-HU" sz="2200" dirty="0"/>
              <a:t>Online kapcsolattartás</a:t>
            </a:r>
          </a:p>
          <a:p>
            <a:r>
              <a:rPr lang="hu-HU" sz="2200" dirty="0"/>
              <a:t>Tartalmak előkészítése, kérdések kidolgozása</a:t>
            </a:r>
          </a:p>
        </p:txBody>
      </p:sp>
      <p:pic>
        <p:nvPicPr>
          <p:cNvPr id="1026" name="Picture 2" descr="mage result for slack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74" y="4895732"/>
            <a:ext cx="710369" cy="7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emai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11" y="4738182"/>
            <a:ext cx="946463" cy="9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trello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11" y="4895732"/>
            <a:ext cx="2054257" cy="6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8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E65CF-4CE4-4C91-949E-C83FA724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65387"/>
            <a:ext cx="11715750" cy="619001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4.2. Kérdőív eredmények </a:t>
            </a:r>
            <a:br>
              <a:rPr lang="hu-HU" sz="4000" dirty="0"/>
            </a:br>
            <a:r>
              <a:rPr lang="hu-HU" sz="3600" dirty="0"/>
              <a:t>Tevékenységi és érdeklődési körök</a:t>
            </a:r>
            <a:endParaRPr lang="hu-HU" sz="40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61050"/>
              </p:ext>
            </p:extLst>
          </p:nvPr>
        </p:nvGraphicFramePr>
        <p:xfrm>
          <a:off x="1" y="1329439"/>
          <a:ext cx="6299200" cy="412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05475"/>
              </p:ext>
            </p:extLst>
          </p:nvPr>
        </p:nvGraphicFramePr>
        <p:xfrm>
          <a:off x="6096001" y="1329439"/>
          <a:ext cx="6450956" cy="412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699404" y="5457009"/>
            <a:ext cx="330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Jelenlegi tevékenységek eloszlása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013841" y="5457009"/>
            <a:ext cx="24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Jövőbeli tervek eloszlása</a:t>
            </a:r>
          </a:p>
        </p:txBody>
      </p:sp>
    </p:spTree>
    <p:extLst>
      <p:ext uri="{BB962C8B-B14F-4D97-AF65-F5344CB8AC3E}">
        <p14:creationId xmlns:p14="http://schemas.microsoft.com/office/powerpoint/2010/main" val="403719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_prezentáció_sablon.potx" id="{7BBE3834-C495-444F-8D1F-4AE88D533448}" vid="{0239B78B-2A33-4F09-9E57-72B3CAFED38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436</Words>
  <Application>Microsoft Office PowerPoint</Application>
  <PresentationFormat>Szélesvásznú</PresentationFormat>
  <Paragraphs>156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I. Plenáris Ülés  2018. november 29. </vt:lpstr>
      <vt:lpstr>Miniszteri köszöntő</vt:lpstr>
      <vt:lpstr>1. Elnöki munkaterv bemutatása</vt:lpstr>
      <vt:lpstr>2. Szervezeti struktúra bemutatása </vt:lpstr>
      <vt:lpstr>3. Elnökségi tagjelöltek bemutatása</vt:lpstr>
      <vt:lpstr>3.1. Szavazás az elnökségi tagjelöltekről</vt:lpstr>
      <vt:lpstr>4. Munkacsoporti munkára tett javaslatok bemutatása</vt:lpstr>
      <vt:lpstr>4.1. Munkacsoportok és projektcsapatok működésének bemutatása</vt:lpstr>
      <vt:lpstr>4.2. Kérdőív eredmények  Tevékenységi és érdeklődési körök</vt:lpstr>
      <vt:lpstr>4.3. Kérdőív eredmények  Tevékenységi és érdeklődési körök</vt:lpstr>
      <vt:lpstr>4.4. Kérdőív eredmények Fontos területek témakörönként</vt:lpstr>
      <vt:lpstr>4.5. Munkacsoportra tett szakmai javaslat bemutatása</vt:lpstr>
      <vt:lpstr>4.6. Javaslatok a munkacsoportok témáihoz</vt:lpstr>
      <vt:lpstr>4.7. Következő lépések</vt:lpstr>
      <vt:lpstr>5. Elnöki zárszó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név titulus</dc:title>
  <dc:creator>Várady Eszter</dc:creator>
  <cp:lastModifiedBy>Várady Eszter</cp:lastModifiedBy>
  <cp:revision>152</cp:revision>
  <dcterms:created xsi:type="dcterms:W3CDTF">2018-11-21T07:49:27Z</dcterms:created>
  <dcterms:modified xsi:type="dcterms:W3CDTF">2018-12-03T13:28:16Z</dcterms:modified>
</cp:coreProperties>
</file>